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1608" r:id="rId6"/>
    <p:sldId id="1609" r:id="rId7"/>
    <p:sldId id="257" r:id="rId8"/>
    <p:sldId id="1604" r:id="rId9"/>
    <p:sldId id="1605" r:id="rId10"/>
    <p:sldId id="258" r:id="rId11"/>
    <p:sldId id="1606" r:id="rId12"/>
    <p:sldId id="16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87" d="100"/>
          <a:sy n="87" d="100"/>
        </p:scale>
        <p:origin x="2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Truck fleet in use vs. seated trucks available, </a:t>
            </a:r>
            <a:r>
              <a:rPr lang="en-US" sz="1600" u="sng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seasonally adjusted</a:t>
            </a:r>
            <a:endParaRPr lang="en-US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6.4880975139461478E-2"/>
          <c:y val="4.1413264856429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623577417195314E-2"/>
          <c:y val="0.13312211583308184"/>
          <c:w val="0.88829366572093471"/>
          <c:h val="0.767837465506968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Actual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Sheet1!$A$2:$A$97</c:f>
              <c:strCache>
                <c:ptCount val="85"/>
                <c:pt idx="0">
                  <c:v>2012</c:v>
                </c:pt>
                <c:pt idx="12">
                  <c:v>2013</c:v>
                </c:pt>
                <c:pt idx="24">
                  <c:v>2014</c:v>
                </c:pt>
                <c:pt idx="36">
                  <c:v>2015</c:v>
                </c:pt>
                <c:pt idx="48">
                  <c:v>2016</c:v>
                </c:pt>
                <c:pt idx="60">
                  <c:v>2017</c:v>
                </c:pt>
                <c:pt idx="72">
                  <c:v>2018</c:v>
                </c:pt>
                <c:pt idx="84">
                  <c:v>2019</c:v>
                </c:pt>
              </c:strCache>
            </c:strRef>
          </c:cat>
          <c:val>
            <c:numRef>
              <c:f>Sheet1!$B$2:$B$97</c:f>
              <c:numCache>
                <c:formatCode>0.0%</c:formatCode>
                <c:ptCount val="96"/>
                <c:pt idx="0">
                  <c:v>0.93799999999999994</c:v>
                </c:pt>
                <c:pt idx="1">
                  <c:v>0.93899999999999995</c:v>
                </c:pt>
                <c:pt idx="2">
                  <c:v>0.93899999999999995</c:v>
                </c:pt>
                <c:pt idx="3">
                  <c:v>0.94</c:v>
                </c:pt>
                <c:pt idx="4">
                  <c:v>0.94099999999999995</c:v>
                </c:pt>
                <c:pt idx="5">
                  <c:v>0.94199999999999995</c:v>
                </c:pt>
                <c:pt idx="6">
                  <c:v>0.94399999999999995</c:v>
                </c:pt>
                <c:pt idx="7">
                  <c:v>0.94399999999999995</c:v>
                </c:pt>
                <c:pt idx="8">
                  <c:v>0.94299999999999995</c:v>
                </c:pt>
                <c:pt idx="9">
                  <c:v>0.93799999999999994</c:v>
                </c:pt>
                <c:pt idx="10">
                  <c:v>0.93799999999999994</c:v>
                </c:pt>
                <c:pt idx="11">
                  <c:v>0.94</c:v>
                </c:pt>
                <c:pt idx="12">
                  <c:v>0.94699999999999995</c:v>
                </c:pt>
                <c:pt idx="13">
                  <c:v>0.94899999999999995</c:v>
                </c:pt>
                <c:pt idx="14">
                  <c:v>0.95099999999999996</c:v>
                </c:pt>
                <c:pt idx="15">
                  <c:v>0.94899999999999995</c:v>
                </c:pt>
                <c:pt idx="16">
                  <c:v>0.95099999999999996</c:v>
                </c:pt>
                <c:pt idx="17">
                  <c:v>0.95399999999999996</c:v>
                </c:pt>
                <c:pt idx="18">
                  <c:v>0.96</c:v>
                </c:pt>
                <c:pt idx="19">
                  <c:v>0.96299999999999997</c:v>
                </c:pt>
                <c:pt idx="20">
                  <c:v>0.96599999999999997</c:v>
                </c:pt>
                <c:pt idx="21">
                  <c:v>0.96499999999999997</c:v>
                </c:pt>
                <c:pt idx="22">
                  <c:v>0.96799999999999997</c:v>
                </c:pt>
                <c:pt idx="23">
                  <c:v>0.97099999999999997</c:v>
                </c:pt>
                <c:pt idx="24">
                  <c:v>0.97699999999999998</c:v>
                </c:pt>
                <c:pt idx="25">
                  <c:v>0.98</c:v>
                </c:pt>
                <c:pt idx="26">
                  <c:v>0.98199999999999998</c:v>
                </c:pt>
                <c:pt idx="27">
                  <c:v>0.98399999999999999</c:v>
                </c:pt>
                <c:pt idx="28">
                  <c:v>0.98299999999999998</c:v>
                </c:pt>
                <c:pt idx="29">
                  <c:v>0.98</c:v>
                </c:pt>
                <c:pt idx="30">
                  <c:v>0.96899999999999997</c:v>
                </c:pt>
                <c:pt idx="31">
                  <c:v>0.96699999999999997</c:v>
                </c:pt>
                <c:pt idx="32">
                  <c:v>0.96599999999999997</c:v>
                </c:pt>
                <c:pt idx="33">
                  <c:v>0.97699999999999998</c:v>
                </c:pt>
                <c:pt idx="34">
                  <c:v>0.97499999999999998</c:v>
                </c:pt>
                <c:pt idx="35">
                  <c:v>0.96799999999999997</c:v>
                </c:pt>
                <c:pt idx="36">
                  <c:v>0.94599999999999995</c:v>
                </c:pt>
                <c:pt idx="37">
                  <c:v>0.93799999999999994</c:v>
                </c:pt>
                <c:pt idx="38">
                  <c:v>0.93400000000000005</c:v>
                </c:pt>
                <c:pt idx="39">
                  <c:v>0.94</c:v>
                </c:pt>
                <c:pt idx="40">
                  <c:v>0.93899999999999995</c:v>
                </c:pt>
                <c:pt idx="41">
                  <c:v>0.93700000000000006</c:v>
                </c:pt>
                <c:pt idx="42">
                  <c:v>0.93500000000000005</c:v>
                </c:pt>
                <c:pt idx="43">
                  <c:v>0.93300000000000005</c:v>
                </c:pt>
                <c:pt idx="44">
                  <c:v>0.93100000000000005</c:v>
                </c:pt>
                <c:pt idx="45">
                  <c:v>0.92700000000000005</c:v>
                </c:pt>
                <c:pt idx="46">
                  <c:v>0.92700000000000005</c:v>
                </c:pt>
                <c:pt idx="47">
                  <c:v>0.92900000000000005</c:v>
                </c:pt>
                <c:pt idx="48">
                  <c:v>0.93500000000000005</c:v>
                </c:pt>
                <c:pt idx="49">
                  <c:v>0.93899999999999995</c:v>
                </c:pt>
                <c:pt idx="50">
                  <c:v>0.94199999999999995</c:v>
                </c:pt>
                <c:pt idx="51">
                  <c:v>0.94499999999999995</c:v>
                </c:pt>
                <c:pt idx="52">
                  <c:v>0.94799999999999995</c:v>
                </c:pt>
                <c:pt idx="53">
                  <c:v>0.95199999999999996</c:v>
                </c:pt>
                <c:pt idx="54">
                  <c:v>0.95699999999999996</c:v>
                </c:pt>
                <c:pt idx="55">
                  <c:v>0.95899999999999996</c:v>
                </c:pt>
                <c:pt idx="56">
                  <c:v>0.96199999999999997</c:v>
                </c:pt>
                <c:pt idx="57">
                  <c:v>0.96099999999999997</c:v>
                </c:pt>
                <c:pt idx="58">
                  <c:v>0.96399999999999997</c:v>
                </c:pt>
                <c:pt idx="59">
                  <c:v>0.96699999999999997</c:v>
                </c:pt>
                <c:pt idx="60">
                  <c:v>0.97499999999999998</c:v>
                </c:pt>
                <c:pt idx="61">
                  <c:v>0.97899999999999998</c:v>
                </c:pt>
                <c:pt idx="62">
                  <c:v>0.98299999999999998</c:v>
                </c:pt>
                <c:pt idx="63">
                  <c:v>0.98499999999999999</c:v>
                </c:pt>
                <c:pt idx="64">
                  <c:v>0.98799999999999999</c:v>
                </c:pt>
                <c:pt idx="65">
                  <c:v>0.99099999999999999</c:v>
                </c:pt>
                <c:pt idx="66">
                  <c:v>0.995</c:v>
                </c:pt>
                <c:pt idx="67">
                  <c:v>0.998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0.999</c:v>
                </c:pt>
                <c:pt idx="81">
                  <c:v>0.998</c:v>
                </c:pt>
                <c:pt idx="82">
                  <c:v>0.995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AA-4BB9-A6B9-413ACCA897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Forecast</c:v>
                </c:pt>
              </c:strCache>
            </c:strRef>
          </c:tx>
          <c:spPr>
            <a:ln w="44450" cap="rnd">
              <a:solidFill>
                <a:schemeClr val="tx1"/>
              </a:solidFill>
              <a:prstDash val="sysDot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Sheet1!$A$2:$A$97</c:f>
              <c:strCache>
                <c:ptCount val="85"/>
                <c:pt idx="0">
                  <c:v>2012</c:v>
                </c:pt>
                <c:pt idx="12">
                  <c:v>2013</c:v>
                </c:pt>
                <c:pt idx="24">
                  <c:v>2014</c:v>
                </c:pt>
                <c:pt idx="36">
                  <c:v>2015</c:v>
                </c:pt>
                <c:pt idx="48">
                  <c:v>2016</c:v>
                </c:pt>
                <c:pt idx="60">
                  <c:v>2017</c:v>
                </c:pt>
                <c:pt idx="72">
                  <c:v>2018</c:v>
                </c:pt>
                <c:pt idx="84">
                  <c:v>2019</c:v>
                </c:pt>
              </c:strCache>
            </c:strRef>
          </c:cat>
          <c:val>
            <c:numRef>
              <c:f>Sheet1!$C$2:$C$97</c:f>
              <c:numCache>
                <c:formatCode>General</c:formatCode>
                <c:ptCount val="96"/>
                <c:pt idx="82" formatCode="0.0%">
                  <c:v>0.995</c:v>
                </c:pt>
                <c:pt idx="83" formatCode="0.0%">
                  <c:v>0.99099999999999999</c:v>
                </c:pt>
                <c:pt idx="84" formatCode="0.0%">
                  <c:v>0.98199999999999998</c:v>
                </c:pt>
                <c:pt idx="85" formatCode="0.0%">
                  <c:v>0.97699999999999998</c:v>
                </c:pt>
                <c:pt idx="86" formatCode="0.0%">
                  <c:v>0.97199999999999998</c:v>
                </c:pt>
                <c:pt idx="87" formatCode="0.0%">
                  <c:v>0.96799999999999997</c:v>
                </c:pt>
                <c:pt idx="88" formatCode="0.0%">
                  <c:v>0.96299999999999997</c:v>
                </c:pt>
                <c:pt idx="89" formatCode="0.0%">
                  <c:v>0.95799999999999996</c:v>
                </c:pt>
                <c:pt idx="90" formatCode="0.0%">
                  <c:v>0.95099999999999996</c:v>
                </c:pt>
                <c:pt idx="91" formatCode="0.0%">
                  <c:v>0.94699999999999995</c:v>
                </c:pt>
                <c:pt idx="92" formatCode="0.0%">
                  <c:v>0.94299999999999995</c:v>
                </c:pt>
                <c:pt idx="93" formatCode="0.0%">
                  <c:v>0.94</c:v>
                </c:pt>
                <c:pt idx="94" formatCode="0.0%">
                  <c:v>0.93899999999999995</c:v>
                </c:pt>
                <c:pt idx="95" formatCode="0.0%">
                  <c:v>0.94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FAA-4BB9-A6B9-413ACCA89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7136"/>
        <c:axId val="229595824"/>
      </c:lineChart>
      <c:catAx>
        <c:axId val="22959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8E8D8C"/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low"/>
        <c:spPr>
          <a:noFill/>
          <a:ln w="12700" cap="flat" cmpd="sng" algn="ctr">
            <a:solidFill>
              <a:srgbClr val="8E8D8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29595824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229595824"/>
        <c:scaling>
          <c:orientation val="minMax"/>
          <c:max val="1.0049999999999999"/>
          <c:min val="0.8"/>
        </c:scaling>
        <c:delete val="0"/>
        <c:axPos val="l"/>
        <c:majorGridlines>
          <c:spPr>
            <a:ln w="9525" cap="flat" cmpd="sng" algn="ctr">
              <a:solidFill>
                <a:srgbClr val="8E8D8C"/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8E8D8C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29597136"/>
        <c:crosses val="autoZero"/>
        <c:crossBetween val="between"/>
        <c:majorUnit val="2.0000000000000004E-2"/>
      </c:valAx>
      <c:spPr>
        <a:noFill/>
        <a:ln w="12700">
          <a:solidFill>
            <a:srgbClr val="8E8D8C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8.8693569116485405E-2"/>
          <c:y val="0.77587616984118601"/>
          <c:w val="0.33520022497187851"/>
          <c:h val="9.0705943636240099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8E353-0140-445A-B1C1-9DF80964E9C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73486-EE6C-4FC3-B12E-682FC9F05DF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Detailed Economic Forecast</a:t>
          </a:r>
        </a:p>
      </dgm:t>
    </dgm:pt>
    <dgm:pt modelId="{64DE01C4-9360-402D-ACF8-C0E3D8280720}" type="parTrans" cxnId="{EBFE98E8-B3A6-41A4-B058-5CDF86F0ABC7}">
      <dgm:prSet/>
      <dgm:spPr/>
      <dgm:t>
        <a:bodyPr/>
        <a:lstStyle/>
        <a:p>
          <a:endParaRPr lang="en-US"/>
        </a:p>
      </dgm:t>
    </dgm:pt>
    <dgm:pt modelId="{78C27B11-1998-4635-AAD9-2C80D0871AD9}" type="sibTrans" cxnId="{EBFE98E8-B3A6-41A4-B058-5CDF86F0ABC7}">
      <dgm:prSet/>
      <dgm:spPr/>
      <dgm:t>
        <a:bodyPr/>
        <a:lstStyle/>
        <a:p>
          <a:endParaRPr lang="en-US"/>
        </a:p>
      </dgm:t>
    </dgm:pt>
    <dgm:pt modelId="{113F32E8-FD51-4A0D-B9F7-1EAFF691F23F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</a:rPr>
            <a:t>U.S. Tonnage Forecast</a:t>
          </a:r>
        </a:p>
        <a:p>
          <a:pPr algn="ctr"/>
          <a:r>
            <a:rPr lang="en-US" sz="1400" dirty="0">
              <a:solidFill>
                <a:schemeClr val="tx1"/>
              </a:solidFill>
            </a:rPr>
            <a:t>Commodity Analysis</a:t>
          </a:r>
        </a:p>
        <a:p>
          <a:pPr algn="ctr"/>
          <a:r>
            <a:rPr lang="en-US" sz="1400" dirty="0">
              <a:solidFill>
                <a:schemeClr val="tx1"/>
              </a:solidFill>
            </a:rPr>
            <a:t>Raw to Retail</a:t>
          </a:r>
        </a:p>
        <a:p>
          <a:pPr algn="ctr"/>
          <a:r>
            <a:rPr lang="en-US" sz="1400" dirty="0">
              <a:solidFill>
                <a:schemeClr val="tx1"/>
              </a:solidFill>
            </a:rPr>
            <a:t>Modal Share</a:t>
          </a:r>
        </a:p>
      </dgm:t>
    </dgm:pt>
    <dgm:pt modelId="{4157F87F-8595-4B41-A66E-9D9A7F44B866}" type="parTrans" cxnId="{F3F5D24F-1127-440A-B6B3-A4A9CC69A052}">
      <dgm:prSet/>
      <dgm:spPr/>
      <dgm:t>
        <a:bodyPr/>
        <a:lstStyle/>
        <a:p>
          <a:endParaRPr lang="en-US"/>
        </a:p>
      </dgm:t>
    </dgm:pt>
    <dgm:pt modelId="{6E30053A-99B2-4BC7-87F3-62151C2CB8D4}" type="sibTrans" cxnId="{F3F5D24F-1127-440A-B6B3-A4A9CC69A052}">
      <dgm:prSet/>
      <dgm:spPr/>
      <dgm:t>
        <a:bodyPr/>
        <a:lstStyle/>
        <a:p>
          <a:endParaRPr lang="en-US"/>
        </a:p>
      </dgm:t>
    </dgm:pt>
    <dgm:pt modelId="{39886BE7-A629-46C0-9E59-D0D59327BF9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Mode Specific Components</a:t>
          </a:r>
        </a:p>
        <a:p>
          <a:r>
            <a:rPr lang="en-US" sz="1400" dirty="0">
              <a:solidFill>
                <a:schemeClr val="tx1"/>
              </a:solidFill>
            </a:rPr>
            <a:t>Vehicle/Car Type</a:t>
          </a:r>
        </a:p>
        <a:p>
          <a:r>
            <a:rPr lang="en-US" sz="1400" dirty="0">
              <a:solidFill>
                <a:schemeClr val="tx1"/>
              </a:solidFill>
            </a:rPr>
            <a:t>Length of Haul</a:t>
          </a:r>
        </a:p>
        <a:p>
          <a:r>
            <a:rPr lang="en-US" sz="1400" dirty="0">
              <a:solidFill>
                <a:schemeClr val="tx1"/>
              </a:solidFill>
            </a:rPr>
            <a:t>Average Load Size</a:t>
          </a:r>
        </a:p>
      </dgm:t>
    </dgm:pt>
    <dgm:pt modelId="{B2CBA79D-7ADB-4D50-BB09-1E465CEBD8C6}" type="parTrans" cxnId="{C3C187D8-2394-4E93-837A-80FAA85A8011}">
      <dgm:prSet/>
      <dgm:spPr/>
      <dgm:t>
        <a:bodyPr/>
        <a:lstStyle/>
        <a:p>
          <a:endParaRPr lang="en-US"/>
        </a:p>
      </dgm:t>
    </dgm:pt>
    <dgm:pt modelId="{233BBD16-E689-49A2-8474-FF5BC89778EE}" type="sibTrans" cxnId="{C3C187D8-2394-4E93-837A-80FAA85A8011}">
      <dgm:prSet/>
      <dgm:spPr/>
      <dgm:t>
        <a:bodyPr/>
        <a:lstStyle/>
        <a:p>
          <a:endParaRPr lang="en-US"/>
        </a:p>
      </dgm:t>
    </dgm:pt>
    <dgm:pt modelId="{8AD34F12-8509-4905-A8F6-F922829481EE}">
      <dgm:prSet phldrT="[Text]" custT="1"/>
      <dgm:spPr>
        <a:solidFill>
          <a:srgbClr val="00B050"/>
        </a:solidFill>
      </dgm:spPr>
      <dgm:t>
        <a:bodyPr/>
        <a:lstStyle/>
        <a:p>
          <a:endParaRPr lang="en-US" sz="16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 Results</a:t>
          </a:r>
        </a:p>
        <a:p>
          <a:endParaRPr lang="en-US" sz="2000" dirty="0"/>
        </a:p>
      </dgm:t>
    </dgm:pt>
    <dgm:pt modelId="{0473BEA1-D659-42C3-AF36-6AB446A28815}" type="parTrans" cxnId="{3884155C-7C37-4EB4-AA7F-146B903C9688}">
      <dgm:prSet/>
      <dgm:spPr/>
      <dgm:t>
        <a:bodyPr/>
        <a:lstStyle/>
        <a:p>
          <a:endParaRPr lang="en-US"/>
        </a:p>
      </dgm:t>
    </dgm:pt>
    <dgm:pt modelId="{57BAA78D-20BD-4234-88B3-F1033AB3C178}" type="sibTrans" cxnId="{3884155C-7C37-4EB4-AA7F-146B903C9688}">
      <dgm:prSet/>
      <dgm:spPr/>
      <dgm:t>
        <a:bodyPr/>
        <a:lstStyle/>
        <a:p>
          <a:endParaRPr lang="en-US"/>
        </a:p>
      </dgm:t>
    </dgm:pt>
    <dgm:pt modelId="{F9C1506A-3CA7-4530-A5E9-2CCE6581FD4B}" type="pres">
      <dgm:prSet presAssocID="{5178E353-0140-445A-B1C1-9DF80964E9C0}" presName="Name0" presStyleCnt="0">
        <dgm:presLayoutVars>
          <dgm:dir/>
          <dgm:resizeHandles val="exact"/>
        </dgm:presLayoutVars>
      </dgm:prSet>
      <dgm:spPr/>
    </dgm:pt>
    <dgm:pt modelId="{7F7D1ABD-F1F5-4319-BADE-521C95F2E667}" type="pres">
      <dgm:prSet presAssocID="{5178E353-0140-445A-B1C1-9DF80964E9C0}" presName="fgShape" presStyleLbl="fgShp" presStyleIdx="0" presStyleCnt="1" custLinFactNeighborX="-689" custLinFactNeighborY="-9872"/>
      <dgm:spPr>
        <a:prstGeom prst="rightArrow">
          <a:avLst/>
        </a:prstGeom>
      </dgm:spPr>
    </dgm:pt>
    <dgm:pt modelId="{4B458E44-8E2E-4974-B4D0-8D39E0685BD6}" type="pres">
      <dgm:prSet presAssocID="{5178E353-0140-445A-B1C1-9DF80964E9C0}" presName="linComp" presStyleCnt="0"/>
      <dgm:spPr/>
    </dgm:pt>
    <dgm:pt modelId="{ABF2EAAA-F224-4F62-A40F-39DC25114402}" type="pres">
      <dgm:prSet presAssocID="{CAA73486-EE6C-4FC3-B12E-682FC9F05DFC}" presName="compNode" presStyleCnt="0"/>
      <dgm:spPr/>
    </dgm:pt>
    <dgm:pt modelId="{740727E1-8A88-4C56-8734-A311DE321ECE}" type="pres">
      <dgm:prSet presAssocID="{CAA73486-EE6C-4FC3-B12E-682FC9F05DFC}" presName="bkgdShape" presStyleLbl="node1" presStyleIdx="0" presStyleCnt="4"/>
      <dgm:spPr/>
    </dgm:pt>
    <dgm:pt modelId="{10544FF6-5A37-446D-BB5F-2E8E58B673CA}" type="pres">
      <dgm:prSet presAssocID="{CAA73486-EE6C-4FC3-B12E-682FC9F05DFC}" presName="nodeTx" presStyleLbl="node1" presStyleIdx="0" presStyleCnt="4">
        <dgm:presLayoutVars>
          <dgm:bulletEnabled val="1"/>
        </dgm:presLayoutVars>
      </dgm:prSet>
      <dgm:spPr/>
    </dgm:pt>
    <dgm:pt modelId="{F889324B-21D7-4949-9349-E8398125AA34}" type="pres">
      <dgm:prSet presAssocID="{CAA73486-EE6C-4FC3-B12E-682FC9F05DFC}" presName="invisiNode" presStyleLbl="node1" presStyleIdx="0" presStyleCnt="4"/>
      <dgm:spPr/>
    </dgm:pt>
    <dgm:pt modelId="{CB25E9F4-36B6-469A-ACCC-0FDE1C292EE5}" type="pres">
      <dgm:prSet presAssocID="{CAA73486-EE6C-4FC3-B12E-682FC9F05DFC}" presName="imagNode" presStyleLbl="fgImgPlace1" presStyleIdx="0" presStyleCnt="4"/>
      <dgm:spPr/>
    </dgm:pt>
    <dgm:pt modelId="{BBA040C4-EBC7-4822-A697-8FFB2503B709}" type="pres">
      <dgm:prSet presAssocID="{78C27B11-1998-4635-AAD9-2C80D0871AD9}" presName="sibTrans" presStyleLbl="sibTrans2D1" presStyleIdx="0" presStyleCnt="0"/>
      <dgm:spPr/>
    </dgm:pt>
    <dgm:pt modelId="{02D8555C-CD03-44BE-BA47-CAD187EC15B2}" type="pres">
      <dgm:prSet presAssocID="{113F32E8-FD51-4A0D-B9F7-1EAFF691F23F}" presName="compNode" presStyleCnt="0"/>
      <dgm:spPr/>
    </dgm:pt>
    <dgm:pt modelId="{AD62F21F-102D-4CA4-B204-9DE4429440DC}" type="pres">
      <dgm:prSet presAssocID="{113F32E8-FD51-4A0D-B9F7-1EAFF691F23F}" presName="bkgdShape" presStyleLbl="node1" presStyleIdx="1" presStyleCnt="4"/>
      <dgm:spPr/>
    </dgm:pt>
    <dgm:pt modelId="{45D58D1D-0967-4967-908E-CE4B2BA014A5}" type="pres">
      <dgm:prSet presAssocID="{113F32E8-FD51-4A0D-B9F7-1EAFF691F23F}" presName="nodeTx" presStyleLbl="node1" presStyleIdx="1" presStyleCnt="4">
        <dgm:presLayoutVars>
          <dgm:bulletEnabled val="1"/>
        </dgm:presLayoutVars>
      </dgm:prSet>
      <dgm:spPr/>
    </dgm:pt>
    <dgm:pt modelId="{EA006DEF-6EEE-4ABD-9042-A58323199094}" type="pres">
      <dgm:prSet presAssocID="{113F32E8-FD51-4A0D-B9F7-1EAFF691F23F}" presName="invisiNode" presStyleLbl="node1" presStyleIdx="1" presStyleCnt="4"/>
      <dgm:spPr/>
    </dgm:pt>
    <dgm:pt modelId="{C6402F56-048C-400A-9206-954384A4C524}" type="pres">
      <dgm:prSet presAssocID="{113F32E8-FD51-4A0D-B9F7-1EAFF691F23F}" presName="imagNode" presStyleLbl="fgImgPlace1" presStyleIdx="1" presStyleCnt="4"/>
      <dgm:spPr/>
    </dgm:pt>
    <dgm:pt modelId="{7B19806B-5BDC-468D-A3BC-3F7CBA95F1A0}" type="pres">
      <dgm:prSet presAssocID="{6E30053A-99B2-4BC7-87F3-62151C2CB8D4}" presName="sibTrans" presStyleLbl="sibTrans2D1" presStyleIdx="0" presStyleCnt="0"/>
      <dgm:spPr/>
    </dgm:pt>
    <dgm:pt modelId="{AB85E0E8-E70F-43AC-8733-CD9BE8569CD0}" type="pres">
      <dgm:prSet presAssocID="{39886BE7-A629-46C0-9E59-D0D59327BF90}" presName="compNode" presStyleCnt="0"/>
      <dgm:spPr/>
    </dgm:pt>
    <dgm:pt modelId="{FC5C526F-0495-4FFD-88BB-9454C9BCFF03}" type="pres">
      <dgm:prSet presAssocID="{39886BE7-A629-46C0-9E59-D0D59327BF90}" presName="bkgdShape" presStyleLbl="node1" presStyleIdx="2" presStyleCnt="4"/>
      <dgm:spPr/>
    </dgm:pt>
    <dgm:pt modelId="{CFE83D02-C53D-4BDF-8113-2BC977CAE522}" type="pres">
      <dgm:prSet presAssocID="{39886BE7-A629-46C0-9E59-D0D59327BF90}" presName="nodeTx" presStyleLbl="node1" presStyleIdx="2" presStyleCnt="4">
        <dgm:presLayoutVars>
          <dgm:bulletEnabled val="1"/>
        </dgm:presLayoutVars>
      </dgm:prSet>
      <dgm:spPr/>
    </dgm:pt>
    <dgm:pt modelId="{93341F5B-E2D3-463D-9A2F-F843E8FF3447}" type="pres">
      <dgm:prSet presAssocID="{39886BE7-A629-46C0-9E59-D0D59327BF90}" presName="invisiNode" presStyleLbl="node1" presStyleIdx="2" presStyleCnt="4"/>
      <dgm:spPr/>
    </dgm:pt>
    <dgm:pt modelId="{782A5F59-4DCD-4AB0-B89F-CDF851F7384D}" type="pres">
      <dgm:prSet presAssocID="{39886BE7-A629-46C0-9E59-D0D59327BF90}" presName="imagNode" presStyleLbl="fgImgPlace1" presStyleIdx="2" presStyleCnt="4"/>
      <dgm:spPr/>
    </dgm:pt>
    <dgm:pt modelId="{39E64A3C-BA99-49D8-BDE6-EB136C4F0D5B}" type="pres">
      <dgm:prSet presAssocID="{233BBD16-E689-49A2-8474-FF5BC89778EE}" presName="sibTrans" presStyleLbl="sibTrans2D1" presStyleIdx="0" presStyleCnt="0"/>
      <dgm:spPr/>
    </dgm:pt>
    <dgm:pt modelId="{8D9FE42F-60D8-4803-A921-E8B0CD34D131}" type="pres">
      <dgm:prSet presAssocID="{8AD34F12-8509-4905-A8F6-F922829481EE}" presName="compNode" presStyleCnt="0"/>
      <dgm:spPr/>
    </dgm:pt>
    <dgm:pt modelId="{BBED1C6E-1156-4013-BAAD-DAFDB0BE8F25}" type="pres">
      <dgm:prSet presAssocID="{8AD34F12-8509-4905-A8F6-F922829481EE}" presName="bkgdShape" presStyleLbl="node1" presStyleIdx="3" presStyleCnt="4"/>
      <dgm:spPr/>
    </dgm:pt>
    <dgm:pt modelId="{BFC6FEE2-D6E4-4B13-B2CB-DF9ADADB19D2}" type="pres">
      <dgm:prSet presAssocID="{8AD34F12-8509-4905-A8F6-F922829481EE}" presName="nodeTx" presStyleLbl="node1" presStyleIdx="3" presStyleCnt="4">
        <dgm:presLayoutVars>
          <dgm:bulletEnabled val="1"/>
        </dgm:presLayoutVars>
      </dgm:prSet>
      <dgm:spPr/>
    </dgm:pt>
    <dgm:pt modelId="{A919E24B-678A-4836-9D62-84BB1219961C}" type="pres">
      <dgm:prSet presAssocID="{8AD34F12-8509-4905-A8F6-F922829481EE}" presName="invisiNode" presStyleLbl="node1" presStyleIdx="3" presStyleCnt="4"/>
      <dgm:spPr/>
    </dgm:pt>
    <dgm:pt modelId="{37D583ED-BC18-4238-B09C-F5BC1E6FFFF2}" type="pres">
      <dgm:prSet presAssocID="{8AD34F12-8509-4905-A8F6-F922829481EE}" presName="imagNode" presStyleLbl="fgImgPlace1" presStyleIdx="3" presStyleCnt="4"/>
      <dgm:spPr/>
    </dgm:pt>
  </dgm:ptLst>
  <dgm:cxnLst>
    <dgm:cxn modelId="{2814E612-FA92-43B8-9F17-C530C5D56C3C}" type="presOf" srcId="{113F32E8-FD51-4A0D-B9F7-1EAFF691F23F}" destId="{45D58D1D-0967-4967-908E-CE4B2BA014A5}" srcOrd="1" destOrd="0" presId="urn:microsoft.com/office/officeart/2005/8/layout/hList7#1"/>
    <dgm:cxn modelId="{9A9EBA21-70B7-46C5-89A6-9213F7C32FB1}" type="presOf" srcId="{39886BE7-A629-46C0-9E59-D0D59327BF90}" destId="{FC5C526F-0495-4FFD-88BB-9454C9BCFF03}" srcOrd="0" destOrd="0" presId="urn:microsoft.com/office/officeart/2005/8/layout/hList7#1"/>
    <dgm:cxn modelId="{B638AD32-7117-44A9-8AF3-C48F30B8405B}" type="presOf" srcId="{8AD34F12-8509-4905-A8F6-F922829481EE}" destId="{BFC6FEE2-D6E4-4B13-B2CB-DF9ADADB19D2}" srcOrd="1" destOrd="0" presId="urn:microsoft.com/office/officeart/2005/8/layout/hList7#1"/>
    <dgm:cxn modelId="{3884155C-7C37-4EB4-AA7F-146B903C9688}" srcId="{5178E353-0140-445A-B1C1-9DF80964E9C0}" destId="{8AD34F12-8509-4905-A8F6-F922829481EE}" srcOrd="3" destOrd="0" parTransId="{0473BEA1-D659-42C3-AF36-6AB446A28815}" sibTransId="{57BAA78D-20BD-4234-88B3-F1033AB3C178}"/>
    <dgm:cxn modelId="{834C3946-A1CF-42DD-8792-4A56ED231D8A}" type="presOf" srcId="{CAA73486-EE6C-4FC3-B12E-682FC9F05DFC}" destId="{740727E1-8A88-4C56-8734-A311DE321ECE}" srcOrd="0" destOrd="0" presId="urn:microsoft.com/office/officeart/2005/8/layout/hList7#1"/>
    <dgm:cxn modelId="{F3F5D24F-1127-440A-B6B3-A4A9CC69A052}" srcId="{5178E353-0140-445A-B1C1-9DF80964E9C0}" destId="{113F32E8-FD51-4A0D-B9F7-1EAFF691F23F}" srcOrd="1" destOrd="0" parTransId="{4157F87F-8595-4B41-A66E-9D9A7F44B866}" sibTransId="{6E30053A-99B2-4BC7-87F3-62151C2CB8D4}"/>
    <dgm:cxn modelId="{DE0F7391-61C2-40DD-9F01-0447BA5A9EAF}" type="presOf" srcId="{113F32E8-FD51-4A0D-B9F7-1EAFF691F23F}" destId="{AD62F21F-102D-4CA4-B204-9DE4429440DC}" srcOrd="0" destOrd="0" presId="urn:microsoft.com/office/officeart/2005/8/layout/hList7#1"/>
    <dgm:cxn modelId="{71877AB3-93F6-441D-8851-8AE121600768}" type="presOf" srcId="{39886BE7-A629-46C0-9E59-D0D59327BF90}" destId="{CFE83D02-C53D-4BDF-8113-2BC977CAE522}" srcOrd="1" destOrd="0" presId="urn:microsoft.com/office/officeart/2005/8/layout/hList7#1"/>
    <dgm:cxn modelId="{E09306B6-FF6C-4F12-87F0-3E297D408D0A}" type="presOf" srcId="{233BBD16-E689-49A2-8474-FF5BC89778EE}" destId="{39E64A3C-BA99-49D8-BDE6-EB136C4F0D5B}" srcOrd="0" destOrd="0" presId="urn:microsoft.com/office/officeart/2005/8/layout/hList7#1"/>
    <dgm:cxn modelId="{C3C187D8-2394-4E93-837A-80FAA85A8011}" srcId="{5178E353-0140-445A-B1C1-9DF80964E9C0}" destId="{39886BE7-A629-46C0-9E59-D0D59327BF90}" srcOrd="2" destOrd="0" parTransId="{B2CBA79D-7ADB-4D50-BB09-1E465CEBD8C6}" sibTransId="{233BBD16-E689-49A2-8474-FF5BC89778EE}"/>
    <dgm:cxn modelId="{05CAF7DF-CD89-47F9-9AE3-52B504B84851}" type="presOf" srcId="{8AD34F12-8509-4905-A8F6-F922829481EE}" destId="{BBED1C6E-1156-4013-BAAD-DAFDB0BE8F25}" srcOrd="0" destOrd="0" presId="urn:microsoft.com/office/officeart/2005/8/layout/hList7#1"/>
    <dgm:cxn modelId="{EBFE98E8-B3A6-41A4-B058-5CDF86F0ABC7}" srcId="{5178E353-0140-445A-B1C1-9DF80964E9C0}" destId="{CAA73486-EE6C-4FC3-B12E-682FC9F05DFC}" srcOrd="0" destOrd="0" parTransId="{64DE01C4-9360-402D-ACF8-C0E3D8280720}" sibTransId="{78C27B11-1998-4635-AAD9-2C80D0871AD9}"/>
    <dgm:cxn modelId="{829C2FEE-B0B8-4910-976F-3F84D97C197C}" type="presOf" srcId="{6E30053A-99B2-4BC7-87F3-62151C2CB8D4}" destId="{7B19806B-5BDC-468D-A3BC-3F7CBA95F1A0}" srcOrd="0" destOrd="0" presId="urn:microsoft.com/office/officeart/2005/8/layout/hList7#1"/>
    <dgm:cxn modelId="{48D70CF0-D7CE-43A6-BB1E-ACA0FDC77F6B}" type="presOf" srcId="{5178E353-0140-445A-B1C1-9DF80964E9C0}" destId="{F9C1506A-3CA7-4530-A5E9-2CCE6581FD4B}" srcOrd="0" destOrd="0" presId="urn:microsoft.com/office/officeart/2005/8/layout/hList7#1"/>
    <dgm:cxn modelId="{64D34FF2-F667-4F90-8C00-C9131CC5BDA2}" type="presOf" srcId="{78C27B11-1998-4635-AAD9-2C80D0871AD9}" destId="{BBA040C4-EBC7-4822-A697-8FFB2503B709}" srcOrd="0" destOrd="0" presId="urn:microsoft.com/office/officeart/2005/8/layout/hList7#1"/>
    <dgm:cxn modelId="{EA1C68F7-E7A0-42C6-A206-73366287CA84}" type="presOf" srcId="{CAA73486-EE6C-4FC3-B12E-682FC9F05DFC}" destId="{10544FF6-5A37-446D-BB5F-2E8E58B673CA}" srcOrd="1" destOrd="0" presId="urn:microsoft.com/office/officeart/2005/8/layout/hList7#1"/>
    <dgm:cxn modelId="{4871D467-C8CA-443F-BD05-6658B33137BD}" type="presParOf" srcId="{F9C1506A-3CA7-4530-A5E9-2CCE6581FD4B}" destId="{7F7D1ABD-F1F5-4319-BADE-521C95F2E667}" srcOrd="0" destOrd="0" presId="urn:microsoft.com/office/officeart/2005/8/layout/hList7#1"/>
    <dgm:cxn modelId="{0AC8F640-4BD7-40A3-8D27-7D00769EE143}" type="presParOf" srcId="{F9C1506A-3CA7-4530-A5E9-2CCE6581FD4B}" destId="{4B458E44-8E2E-4974-B4D0-8D39E0685BD6}" srcOrd="1" destOrd="0" presId="urn:microsoft.com/office/officeart/2005/8/layout/hList7#1"/>
    <dgm:cxn modelId="{2AE3F903-0539-4B0D-A237-7F0204D8D2FF}" type="presParOf" srcId="{4B458E44-8E2E-4974-B4D0-8D39E0685BD6}" destId="{ABF2EAAA-F224-4F62-A40F-39DC25114402}" srcOrd="0" destOrd="0" presId="urn:microsoft.com/office/officeart/2005/8/layout/hList7#1"/>
    <dgm:cxn modelId="{FD759974-C6A8-4030-860D-475A85E317B6}" type="presParOf" srcId="{ABF2EAAA-F224-4F62-A40F-39DC25114402}" destId="{740727E1-8A88-4C56-8734-A311DE321ECE}" srcOrd="0" destOrd="0" presId="urn:microsoft.com/office/officeart/2005/8/layout/hList7#1"/>
    <dgm:cxn modelId="{EBB77187-6212-42DC-BE89-1BAD67C05367}" type="presParOf" srcId="{ABF2EAAA-F224-4F62-A40F-39DC25114402}" destId="{10544FF6-5A37-446D-BB5F-2E8E58B673CA}" srcOrd="1" destOrd="0" presId="urn:microsoft.com/office/officeart/2005/8/layout/hList7#1"/>
    <dgm:cxn modelId="{E963F908-767A-4731-AE9D-B81F6CDCF8EC}" type="presParOf" srcId="{ABF2EAAA-F224-4F62-A40F-39DC25114402}" destId="{F889324B-21D7-4949-9349-E8398125AA34}" srcOrd="2" destOrd="0" presId="urn:microsoft.com/office/officeart/2005/8/layout/hList7#1"/>
    <dgm:cxn modelId="{44A4D1C3-A331-406F-9D44-3BBB8A2FEA19}" type="presParOf" srcId="{ABF2EAAA-F224-4F62-A40F-39DC25114402}" destId="{CB25E9F4-36B6-469A-ACCC-0FDE1C292EE5}" srcOrd="3" destOrd="0" presId="urn:microsoft.com/office/officeart/2005/8/layout/hList7#1"/>
    <dgm:cxn modelId="{5F414F5E-16C6-4762-9763-E3FBE0EF30C0}" type="presParOf" srcId="{4B458E44-8E2E-4974-B4D0-8D39E0685BD6}" destId="{BBA040C4-EBC7-4822-A697-8FFB2503B709}" srcOrd="1" destOrd="0" presId="urn:microsoft.com/office/officeart/2005/8/layout/hList7#1"/>
    <dgm:cxn modelId="{6A985D2D-9B43-44F0-8C1F-9B1DFF678F98}" type="presParOf" srcId="{4B458E44-8E2E-4974-B4D0-8D39E0685BD6}" destId="{02D8555C-CD03-44BE-BA47-CAD187EC15B2}" srcOrd="2" destOrd="0" presId="urn:microsoft.com/office/officeart/2005/8/layout/hList7#1"/>
    <dgm:cxn modelId="{5BA852D9-194F-4629-BD71-6D486FFCA69C}" type="presParOf" srcId="{02D8555C-CD03-44BE-BA47-CAD187EC15B2}" destId="{AD62F21F-102D-4CA4-B204-9DE4429440DC}" srcOrd="0" destOrd="0" presId="urn:microsoft.com/office/officeart/2005/8/layout/hList7#1"/>
    <dgm:cxn modelId="{A62A4A38-9333-4855-8D6B-F9407206D4B0}" type="presParOf" srcId="{02D8555C-CD03-44BE-BA47-CAD187EC15B2}" destId="{45D58D1D-0967-4967-908E-CE4B2BA014A5}" srcOrd="1" destOrd="0" presId="urn:microsoft.com/office/officeart/2005/8/layout/hList7#1"/>
    <dgm:cxn modelId="{1DF6E298-7781-47B8-A673-430E6818B212}" type="presParOf" srcId="{02D8555C-CD03-44BE-BA47-CAD187EC15B2}" destId="{EA006DEF-6EEE-4ABD-9042-A58323199094}" srcOrd="2" destOrd="0" presId="urn:microsoft.com/office/officeart/2005/8/layout/hList7#1"/>
    <dgm:cxn modelId="{F8579897-8AE9-479D-B7FC-647E33AC0299}" type="presParOf" srcId="{02D8555C-CD03-44BE-BA47-CAD187EC15B2}" destId="{C6402F56-048C-400A-9206-954384A4C524}" srcOrd="3" destOrd="0" presId="urn:microsoft.com/office/officeart/2005/8/layout/hList7#1"/>
    <dgm:cxn modelId="{EF4229B3-E963-4118-8836-F04CBAEF7C95}" type="presParOf" srcId="{4B458E44-8E2E-4974-B4D0-8D39E0685BD6}" destId="{7B19806B-5BDC-468D-A3BC-3F7CBA95F1A0}" srcOrd="3" destOrd="0" presId="urn:microsoft.com/office/officeart/2005/8/layout/hList7#1"/>
    <dgm:cxn modelId="{94CB49C1-97E0-466A-96F2-4AB89CB602CF}" type="presParOf" srcId="{4B458E44-8E2E-4974-B4D0-8D39E0685BD6}" destId="{AB85E0E8-E70F-43AC-8733-CD9BE8569CD0}" srcOrd="4" destOrd="0" presId="urn:microsoft.com/office/officeart/2005/8/layout/hList7#1"/>
    <dgm:cxn modelId="{34CF1586-246F-4CAB-961C-924D4922FA22}" type="presParOf" srcId="{AB85E0E8-E70F-43AC-8733-CD9BE8569CD0}" destId="{FC5C526F-0495-4FFD-88BB-9454C9BCFF03}" srcOrd="0" destOrd="0" presId="urn:microsoft.com/office/officeart/2005/8/layout/hList7#1"/>
    <dgm:cxn modelId="{979CB47C-3C18-4C2E-8D9C-25731F9C9346}" type="presParOf" srcId="{AB85E0E8-E70F-43AC-8733-CD9BE8569CD0}" destId="{CFE83D02-C53D-4BDF-8113-2BC977CAE522}" srcOrd="1" destOrd="0" presId="urn:microsoft.com/office/officeart/2005/8/layout/hList7#1"/>
    <dgm:cxn modelId="{CBEAECFE-519A-4BD2-BE0B-FF1AFDD241A2}" type="presParOf" srcId="{AB85E0E8-E70F-43AC-8733-CD9BE8569CD0}" destId="{93341F5B-E2D3-463D-9A2F-F843E8FF3447}" srcOrd="2" destOrd="0" presId="urn:microsoft.com/office/officeart/2005/8/layout/hList7#1"/>
    <dgm:cxn modelId="{2119B3CD-E525-40C8-809D-A557EDDD8AAF}" type="presParOf" srcId="{AB85E0E8-E70F-43AC-8733-CD9BE8569CD0}" destId="{782A5F59-4DCD-4AB0-B89F-CDF851F7384D}" srcOrd="3" destOrd="0" presId="urn:microsoft.com/office/officeart/2005/8/layout/hList7#1"/>
    <dgm:cxn modelId="{283B8D3A-864E-4825-BCDD-3A6394128536}" type="presParOf" srcId="{4B458E44-8E2E-4974-B4D0-8D39E0685BD6}" destId="{39E64A3C-BA99-49D8-BDE6-EB136C4F0D5B}" srcOrd="5" destOrd="0" presId="urn:microsoft.com/office/officeart/2005/8/layout/hList7#1"/>
    <dgm:cxn modelId="{192268C4-A495-4B4F-815C-9E860BB2DC8A}" type="presParOf" srcId="{4B458E44-8E2E-4974-B4D0-8D39E0685BD6}" destId="{8D9FE42F-60D8-4803-A921-E8B0CD34D131}" srcOrd="6" destOrd="0" presId="urn:microsoft.com/office/officeart/2005/8/layout/hList7#1"/>
    <dgm:cxn modelId="{5DA40BB0-D408-45AD-9D9A-63B1E35D5A0B}" type="presParOf" srcId="{8D9FE42F-60D8-4803-A921-E8B0CD34D131}" destId="{BBED1C6E-1156-4013-BAAD-DAFDB0BE8F25}" srcOrd="0" destOrd="0" presId="urn:microsoft.com/office/officeart/2005/8/layout/hList7#1"/>
    <dgm:cxn modelId="{085E0776-BAA4-407F-B1C8-B425CD56A6D7}" type="presParOf" srcId="{8D9FE42F-60D8-4803-A921-E8B0CD34D131}" destId="{BFC6FEE2-D6E4-4B13-B2CB-DF9ADADB19D2}" srcOrd="1" destOrd="0" presId="urn:microsoft.com/office/officeart/2005/8/layout/hList7#1"/>
    <dgm:cxn modelId="{F6CDD3AE-4F77-482F-937F-DF2E8A4BC893}" type="presParOf" srcId="{8D9FE42F-60D8-4803-A921-E8B0CD34D131}" destId="{A919E24B-678A-4836-9D62-84BB1219961C}" srcOrd="2" destOrd="0" presId="urn:microsoft.com/office/officeart/2005/8/layout/hList7#1"/>
    <dgm:cxn modelId="{DA102581-8BDA-4AAF-BBA7-58B0144DB8C4}" type="presParOf" srcId="{8D9FE42F-60D8-4803-A921-E8B0CD34D131}" destId="{37D583ED-BC18-4238-B09C-F5BC1E6FFFF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727E1-8A88-4C56-8734-A311DE321ECE}">
      <dsp:nvSpPr>
        <dsp:cNvPr id="0" name=""/>
        <dsp:cNvSpPr/>
      </dsp:nvSpPr>
      <dsp:spPr>
        <a:xfrm>
          <a:off x="1619" y="0"/>
          <a:ext cx="1697206" cy="368776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Detailed Economic Forecast</a:t>
          </a:r>
        </a:p>
      </dsp:txBody>
      <dsp:txXfrm>
        <a:off x="1619" y="1475105"/>
        <a:ext cx="1697206" cy="1475105"/>
      </dsp:txXfrm>
    </dsp:sp>
    <dsp:sp modelId="{CB25E9F4-36B6-469A-ACCC-0FDE1C292EE5}">
      <dsp:nvSpPr>
        <dsp:cNvPr id="0" name=""/>
        <dsp:cNvSpPr/>
      </dsp:nvSpPr>
      <dsp:spPr>
        <a:xfrm>
          <a:off x="236210" y="221265"/>
          <a:ext cx="1228025" cy="12280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2F21F-102D-4CA4-B204-9DE4429440DC}">
      <dsp:nvSpPr>
        <dsp:cNvPr id="0" name=""/>
        <dsp:cNvSpPr/>
      </dsp:nvSpPr>
      <dsp:spPr>
        <a:xfrm>
          <a:off x="1749742" y="0"/>
          <a:ext cx="1697206" cy="368776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U.S. Tonnage Forecast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Commodity Analysis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Raw to Retail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Modal Share</a:t>
          </a:r>
        </a:p>
      </dsp:txBody>
      <dsp:txXfrm>
        <a:off x="1749742" y="1475105"/>
        <a:ext cx="1697206" cy="1475105"/>
      </dsp:txXfrm>
    </dsp:sp>
    <dsp:sp modelId="{C6402F56-048C-400A-9206-954384A4C524}">
      <dsp:nvSpPr>
        <dsp:cNvPr id="0" name=""/>
        <dsp:cNvSpPr/>
      </dsp:nvSpPr>
      <dsp:spPr>
        <a:xfrm>
          <a:off x="1984333" y="221265"/>
          <a:ext cx="1228025" cy="12280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C526F-0495-4FFD-88BB-9454C9BCFF03}">
      <dsp:nvSpPr>
        <dsp:cNvPr id="0" name=""/>
        <dsp:cNvSpPr/>
      </dsp:nvSpPr>
      <dsp:spPr>
        <a:xfrm>
          <a:off x="3497865" y="0"/>
          <a:ext cx="1697206" cy="368776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Mode Specific Components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Vehicle/Car Type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Length of Haul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Average Load Size</a:t>
          </a:r>
        </a:p>
      </dsp:txBody>
      <dsp:txXfrm>
        <a:off x="3497865" y="1475105"/>
        <a:ext cx="1697206" cy="1475105"/>
      </dsp:txXfrm>
    </dsp:sp>
    <dsp:sp modelId="{782A5F59-4DCD-4AB0-B89F-CDF851F7384D}">
      <dsp:nvSpPr>
        <dsp:cNvPr id="0" name=""/>
        <dsp:cNvSpPr/>
      </dsp:nvSpPr>
      <dsp:spPr>
        <a:xfrm>
          <a:off x="3732456" y="221265"/>
          <a:ext cx="1228025" cy="12280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D1C6E-1156-4013-BAAD-DAFDB0BE8F25}">
      <dsp:nvSpPr>
        <dsp:cNvPr id="0" name=""/>
        <dsp:cNvSpPr/>
      </dsp:nvSpPr>
      <dsp:spPr>
        <a:xfrm>
          <a:off x="5245988" y="0"/>
          <a:ext cx="1697206" cy="368776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 Results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245988" y="1475105"/>
        <a:ext cx="1697206" cy="1475105"/>
      </dsp:txXfrm>
    </dsp:sp>
    <dsp:sp modelId="{37D583ED-BC18-4238-B09C-F5BC1E6FFFF2}">
      <dsp:nvSpPr>
        <dsp:cNvPr id="0" name=""/>
        <dsp:cNvSpPr/>
      </dsp:nvSpPr>
      <dsp:spPr>
        <a:xfrm>
          <a:off x="5480579" y="221265"/>
          <a:ext cx="1228025" cy="12280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D1ABD-F1F5-4319-BADE-521C95F2E667}">
      <dsp:nvSpPr>
        <dsp:cNvPr id="0" name=""/>
        <dsp:cNvSpPr/>
      </dsp:nvSpPr>
      <dsp:spPr>
        <a:xfrm>
          <a:off x="233770" y="2895602"/>
          <a:ext cx="6389229" cy="55316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0.70476</cdr:x>
      <cdr:y>0.15779</cdr:y>
    </cdr:from>
    <cdr:to>
      <cdr:x>0.70476</cdr:x>
      <cdr:y>0.412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EB250B2-B2F0-4AB5-A75C-10817ECB7801}"/>
            </a:ext>
          </a:extLst>
        </cdr:cNvPr>
        <cdr:cNvCxnSpPr/>
      </cdr:nvCxnSpPr>
      <cdr:spPr>
        <a:xfrm xmlns:a="http://schemas.openxmlformats.org/drawingml/2006/main" flipV="1">
          <a:off x="5638800" y="721416"/>
          <a:ext cx="0" cy="116224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10972800" cy="38401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43000"/>
            <a:ext cx="2743200" cy="49831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026400" cy="49831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687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646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5384800" cy="3687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384800" cy="3687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58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124199"/>
            <a:ext cx="5386917" cy="3001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8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124199"/>
            <a:ext cx="5389033" cy="3001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80304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66800"/>
            <a:ext cx="6815667" cy="50593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62200"/>
            <a:ext cx="4011084" cy="3763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799"/>
            <a:ext cx="73152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1FE-9074-4348-BA3B-34A9EA4B9583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rystewartpublications.com/sites/default/files/Pickett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henrystewartpublications.com/sites/default/files/Picket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BC4A5CE-F92F-48D7-A6E0-9C4915A8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2069"/>
            <a:ext cx="7214616" cy="557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E7D6E1-4F2B-41E9-8267-4A41CA531ADB}"/>
              </a:ext>
            </a:extLst>
          </p:cNvPr>
          <p:cNvGrpSpPr/>
          <p:nvPr/>
        </p:nvGrpSpPr>
        <p:grpSpPr>
          <a:xfrm>
            <a:off x="6781800" y="1752600"/>
            <a:ext cx="579352" cy="3695823"/>
            <a:chOff x="6962751" y="1470468"/>
            <a:chExt cx="579352" cy="369582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E3EF7CC-B86B-48DF-9F03-059F1AC98508}"/>
                </a:ext>
              </a:extLst>
            </p:cNvPr>
            <p:cNvCxnSpPr/>
            <p:nvPr/>
          </p:nvCxnSpPr>
          <p:spPr>
            <a:xfrm>
              <a:off x="6964841" y="1470468"/>
              <a:ext cx="518836" cy="3631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2646A2-8C49-405B-A1AA-0E5AE80EAF26}"/>
                </a:ext>
              </a:extLst>
            </p:cNvPr>
            <p:cNvCxnSpPr/>
            <p:nvPr/>
          </p:nvCxnSpPr>
          <p:spPr>
            <a:xfrm>
              <a:off x="6962751" y="2945876"/>
              <a:ext cx="518836" cy="3631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9A4A887-4586-43F1-BDA8-03C66FC04BF8}"/>
                </a:ext>
              </a:extLst>
            </p:cNvPr>
            <p:cNvCxnSpPr/>
            <p:nvPr/>
          </p:nvCxnSpPr>
          <p:spPr>
            <a:xfrm>
              <a:off x="7023267" y="4984738"/>
              <a:ext cx="518836" cy="181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B680DD-4E79-4B2C-A09E-A692BB77F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605" y="1291922"/>
            <a:ext cx="3170195" cy="495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04377-7614-4633-80E4-A10D98136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5" y="6581775"/>
            <a:ext cx="18002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EF65F5E0-DD3D-4A15-9DB1-6B90AF0C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4220"/>
            <a:ext cx="7375151" cy="569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005FD-4770-4ECA-A08E-781A3AD1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99" y="1447800"/>
            <a:ext cx="3334801" cy="495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EAE8DC-9E86-423A-9C24-E6D26462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575" y="6505575"/>
            <a:ext cx="18002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A8282-66BB-42FA-AA2B-F3822020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2" y="1626822"/>
            <a:ext cx="10288176" cy="4926378"/>
          </a:xfrm>
          <a:prstGeom prst="rect">
            <a:avLst/>
          </a:prstGeom>
        </p:spPr>
      </p:pic>
      <p:sp>
        <p:nvSpPr>
          <p:cNvPr id="5" name="Textfeld 32">
            <a:extLst>
              <a:ext uri="{FF2B5EF4-FFF2-40B4-BE49-F238E27FC236}">
                <a16:creationId xmlns:a16="http://schemas.microsoft.com/office/drawing/2014/main" id="{47F1B1B1-E874-4EDB-8EC2-76795BC4A378}"/>
              </a:ext>
            </a:extLst>
          </p:cNvPr>
          <p:cNvSpPr txBox="1"/>
          <p:nvPr/>
        </p:nvSpPr>
        <p:spPr>
          <a:xfrm>
            <a:off x="654342" y="770692"/>
            <a:ext cx="10528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5">
              <a:defRPr/>
            </a:pPr>
            <a:r>
              <a:rPr lang="en-US" sz="1400" b="1" dirty="0">
                <a:latin typeface="Arial"/>
                <a:cs typeface="Arial"/>
              </a:rPr>
              <a:t>Navigating the US Truckload Capacity Cycle: Where are freight rates headed and why?</a:t>
            </a:r>
          </a:p>
          <a:p>
            <a:pPr algn="ctr" defTabSz="457215">
              <a:defRPr/>
            </a:pPr>
            <a:r>
              <a:rPr lang="en-US" sz="1200" dirty="0">
                <a:latin typeface="Arial"/>
                <a:cs typeface="Arial"/>
              </a:rPr>
              <a:t>Journal of Supply Chain Management, Logistics, and Procurement | Vol 1, No.1, Summer 2018</a:t>
            </a:r>
          </a:p>
          <a:p>
            <a:pPr algn="ctr" defTabSz="457215">
              <a:defRPr/>
            </a:pPr>
            <a:r>
              <a:rPr lang="en-US" sz="1200" dirty="0">
                <a:latin typeface="Arial"/>
                <a:cs typeface="Arial"/>
                <a:hlinkClick r:id="rId3"/>
              </a:rPr>
              <a:t>https://www.henrystewartpublications.com/sites/default/files/Pickett.pdf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3DF76-FBF9-4044-B6C2-7232F80C399B}"/>
              </a:ext>
            </a:extLst>
          </p:cNvPr>
          <p:cNvSpPr txBox="1"/>
          <p:nvPr/>
        </p:nvSpPr>
        <p:spPr>
          <a:xfrm>
            <a:off x="8926326" y="6261556"/>
            <a:ext cx="2499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Sources: Coyote Research, Cass Transportation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F85EA-587C-4831-A8CF-3E216F41A89F}"/>
              </a:ext>
            </a:extLst>
          </p:cNvPr>
          <p:cNvSpPr txBox="1"/>
          <p:nvPr/>
        </p:nvSpPr>
        <p:spPr>
          <a:xfrm>
            <a:off x="2478967" y="1447800"/>
            <a:ext cx="74270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US TL Spot &amp; Contract Market Pricing Index % Y/Y: Q3 2007-Q1 2018 Actuals &amp; 2018-2023 Base Projections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B5A03-FE60-4C65-A858-AC989CC8C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327" y="6512893"/>
            <a:ext cx="533400" cy="257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61DF9-DE80-4A79-8EF9-C592E7CE7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00" y="6477000"/>
            <a:ext cx="8858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2">
            <a:extLst>
              <a:ext uri="{FF2B5EF4-FFF2-40B4-BE49-F238E27FC236}">
                <a16:creationId xmlns:a16="http://schemas.microsoft.com/office/drawing/2014/main" id="{47F1B1B1-E874-4EDB-8EC2-76795BC4A378}"/>
              </a:ext>
            </a:extLst>
          </p:cNvPr>
          <p:cNvSpPr txBox="1"/>
          <p:nvPr/>
        </p:nvSpPr>
        <p:spPr>
          <a:xfrm>
            <a:off x="654342" y="770692"/>
            <a:ext cx="10528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5">
              <a:defRPr/>
            </a:pPr>
            <a:r>
              <a:rPr lang="en-US" sz="1400" b="1" dirty="0">
                <a:latin typeface="Arial"/>
                <a:cs typeface="Arial"/>
              </a:rPr>
              <a:t>Navigating the US Truckload Capacity Cycle: Where are freight rates headed and why?</a:t>
            </a:r>
          </a:p>
          <a:p>
            <a:pPr algn="ctr" defTabSz="457215">
              <a:defRPr/>
            </a:pPr>
            <a:r>
              <a:rPr lang="en-US" sz="1200" dirty="0">
                <a:latin typeface="Arial"/>
                <a:cs typeface="Arial"/>
              </a:rPr>
              <a:t>Journal of Supply Chain Management, Logistics, and Procurement | Vol 1, No.1, Summer 2018</a:t>
            </a:r>
          </a:p>
          <a:p>
            <a:pPr algn="ctr" defTabSz="457215">
              <a:defRPr/>
            </a:pPr>
            <a:r>
              <a:rPr lang="en-US" sz="1200" dirty="0">
                <a:latin typeface="Arial"/>
                <a:cs typeface="Arial"/>
                <a:hlinkClick r:id="rId2"/>
              </a:rPr>
              <a:t>https://www.henrystewartpublications.com/sites/default/files/Pickett.pdf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3DF76-FBF9-4044-B6C2-7232F80C399B}"/>
              </a:ext>
            </a:extLst>
          </p:cNvPr>
          <p:cNvSpPr txBox="1"/>
          <p:nvPr/>
        </p:nvSpPr>
        <p:spPr>
          <a:xfrm>
            <a:off x="8926326" y="6324600"/>
            <a:ext cx="2499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Sources: Coyote Research, Cass Transportation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B5A03-FE60-4C65-A858-AC989CC8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327" y="6512893"/>
            <a:ext cx="533400" cy="257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61DF9-DE80-4A79-8EF9-C592E7CE7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6477000"/>
            <a:ext cx="885825" cy="257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FEC011-52BC-4F9D-9124-375B2E539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99" y="1622723"/>
            <a:ext cx="10346101" cy="4701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B8CA81-AE39-4C9A-9B44-1A8681959A05}"/>
              </a:ext>
            </a:extLst>
          </p:cNvPr>
          <p:cNvSpPr txBox="1"/>
          <p:nvPr/>
        </p:nvSpPr>
        <p:spPr>
          <a:xfrm>
            <a:off x="2535612" y="1414790"/>
            <a:ext cx="73100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US TL Spot &amp; Contract Market Pricing Index % Y/Y: Q3 2007-Q4 2018 Actuals &amp; 2019-2023 Base Projections</a:t>
            </a:r>
          </a:p>
        </p:txBody>
      </p:sp>
    </p:spTree>
    <p:extLst>
      <p:ext uri="{BB962C8B-B14F-4D97-AF65-F5344CB8AC3E}">
        <p14:creationId xmlns:p14="http://schemas.microsoft.com/office/powerpoint/2010/main" val="67331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4DDF-2802-40A9-93B9-B8ECF8D1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51" y="914400"/>
            <a:ext cx="10972800" cy="1143000"/>
          </a:xfrm>
        </p:spPr>
        <p:txBody>
          <a:bodyPr/>
          <a:lstStyle/>
          <a:p>
            <a:r>
              <a:rPr lang="en-US" dirty="0"/>
              <a:t>SONAR: near-time freight market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A5119-B35D-3345-AC9F-751BD3C1C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5" y="5943600"/>
            <a:ext cx="2674381" cy="350003"/>
          </a:xfrm>
          <a:prstGeom prst="rect">
            <a:avLst/>
          </a:prstGeom>
        </p:spPr>
      </p:pic>
      <p:pic>
        <p:nvPicPr>
          <p:cNvPr id="1026" name="Picture 2" descr="https://lh4.googleusercontent.com/i1OxT3Uu6WNSzfE7Be3YqctptpMfBXA-ccwNnS9Ua3EC7JuETSDODcaM_XzNXfucfZEXK-BlilPKqNtNcwRy3TPqqhQYg5jF4izdUid7COw3iP6UZu_vQ-sKu9-HY2ljM1LzWKC52TI">
            <a:extLst>
              <a:ext uri="{FF2B5EF4-FFF2-40B4-BE49-F238E27FC236}">
                <a16:creationId xmlns:a16="http://schemas.microsoft.com/office/drawing/2014/main" id="{8FED99F8-163B-404E-AA25-0B099BCD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1125200" cy="37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2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4DDF-2802-40A9-93B9-B8ECF8D1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14" y="942814"/>
            <a:ext cx="10972800" cy="1143000"/>
          </a:xfrm>
        </p:spPr>
        <p:txBody>
          <a:bodyPr/>
          <a:lstStyle/>
          <a:p>
            <a:r>
              <a:rPr lang="en-US" dirty="0"/>
              <a:t>What’s happening today……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A48E0-0DF5-9C43-ACC8-45DC1D5BC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5" y="2085813"/>
            <a:ext cx="10915972" cy="3986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19B26C-1A89-6C43-A8D6-F945C3544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5" y="6101812"/>
            <a:ext cx="2674381" cy="3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4DDF-2802-40A9-93B9-B8ECF8D1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FTR forecast process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2B3C874-A522-49E5-BFA2-61FCE05A965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4600" y="2438400"/>
          <a:ext cx="6944815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Documents and Settings\Lawrence Gross.DADBIGDESKTOP.002\Local Settings\Temporary Internet Files\Content.IE5\CMF7XX33\MCj04398300000[1].png">
            <a:extLst>
              <a:ext uri="{FF2B5EF4-FFF2-40B4-BE49-F238E27FC236}">
                <a16:creationId xmlns:a16="http://schemas.microsoft.com/office/drawing/2014/main" id="{CC2E13D3-0795-4CE0-A556-0B1161A3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2585" y="2797238"/>
            <a:ext cx="1103017" cy="11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Lawrence Gross.DADBIGDESKTOP.002\Local Settings\Temporary Internet Files\Content.IE5\Q5FAK7EQ\MCj03980350000[1].wmf">
            <a:extLst>
              <a:ext uri="{FF2B5EF4-FFF2-40B4-BE49-F238E27FC236}">
                <a16:creationId xmlns:a16="http://schemas.microsoft.com/office/drawing/2014/main" id="{4CAC498B-6D98-4C9E-864D-555BCA79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9109" y="2895600"/>
            <a:ext cx="877801" cy="9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Lawrence Gross.DADBIGDESKTOP.002\Local Settings\Temporary Internet Files\Content.IE5\5QMBT881\MCj03126600000[1].wmf">
            <a:extLst>
              <a:ext uri="{FF2B5EF4-FFF2-40B4-BE49-F238E27FC236}">
                <a16:creationId xmlns:a16="http://schemas.microsoft.com/office/drawing/2014/main" id="{731D7EE9-9761-4D2E-899C-6A8C04139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2784349"/>
            <a:ext cx="967345" cy="10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us 8">
            <a:extLst>
              <a:ext uri="{FF2B5EF4-FFF2-40B4-BE49-F238E27FC236}">
                <a16:creationId xmlns:a16="http://schemas.microsoft.com/office/drawing/2014/main" id="{B5DA0DBB-284E-4296-B29F-996F71543ACF}"/>
              </a:ext>
            </a:extLst>
          </p:cNvPr>
          <p:cNvSpPr/>
          <p:nvPr/>
        </p:nvSpPr>
        <p:spPr>
          <a:xfrm>
            <a:off x="3981248" y="4408781"/>
            <a:ext cx="487065" cy="487473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Equal 9">
            <a:extLst>
              <a:ext uri="{FF2B5EF4-FFF2-40B4-BE49-F238E27FC236}">
                <a16:creationId xmlns:a16="http://schemas.microsoft.com/office/drawing/2014/main" id="{C625E084-89F1-4C57-81CD-CDAF0DEF2E5D}"/>
              </a:ext>
            </a:extLst>
          </p:cNvPr>
          <p:cNvSpPr/>
          <p:nvPr/>
        </p:nvSpPr>
        <p:spPr>
          <a:xfrm>
            <a:off x="7543800" y="4408781"/>
            <a:ext cx="450433" cy="350596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6" descr="C:\Documents and Settings\Lawrence Gross.DADBIGDESKTOP.002\Local Settings\Temporary Internet Files\Content.IE5\Q5FAK7EQ\MCj00903140000[1].wmf">
            <a:extLst>
              <a:ext uri="{FF2B5EF4-FFF2-40B4-BE49-F238E27FC236}">
                <a16:creationId xmlns:a16="http://schemas.microsoft.com/office/drawing/2014/main" id="{D9B04336-754A-4FCB-983F-983DE279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0475" y="2909167"/>
            <a:ext cx="1055532" cy="8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us 11">
            <a:extLst>
              <a:ext uri="{FF2B5EF4-FFF2-40B4-BE49-F238E27FC236}">
                <a16:creationId xmlns:a16="http://schemas.microsoft.com/office/drawing/2014/main" id="{06626BE0-F7B2-424E-B723-2EF62790875A}"/>
              </a:ext>
            </a:extLst>
          </p:cNvPr>
          <p:cNvSpPr/>
          <p:nvPr/>
        </p:nvSpPr>
        <p:spPr>
          <a:xfrm>
            <a:off x="5742796" y="4340342"/>
            <a:ext cx="488421" cy="487473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6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5238BC-612F-4384-B330-8F5D9F5E82FF}"/>
              </a:ext>
            </a:extLst>
          </p:cNvPr>
          <p:cNvCxnSpPr/>
          <p:nvPr/>
        </p:nvCxnSpPr>
        <p:spPr>
          <a:xfrm flipV="1">
            <a:off x="8567251" y="2541520"/>
            <a:ext cx="0" cy="9913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594DDF-2802-40A9-93B9-B8ECF8D1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truck utilization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FBCB6895-7FC5-4D99-9953-65DD1AFA216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95500" y="18288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0F4C225-2F74-4C42-99FA-D3AF6B9BF0AD}"/>
              </a:ext>
            </a:extLst>
          </p:cNvPr>
          <p:cNvSpPr txBox="1"/>
          <p:nvPr/>
        </p:nvSpPr>
        <p:spPr>
          <a:xfrm>
            <a:off x="7467600" y="3163669"/>
            <a:ext cx="1439516" cy="64633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longest known run at 100% utilization</a:t>
            </a:r>
          </a:p>
        </p:txBody>
      </p:sp>
    </p:spTree>
    <p:extLst>
      <p:ext uri="{BB962C8B-B14F-4D97-AF65-F5344CB8AC3E}">
        <p14:creationId xmlns:p14="http://schemas.microsoft.com/office/powerpoint/2010/main" val="168819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E94BE935D2443A7BBAC6AE770E58F" ma:contentTypeVersion="8" ma:contentTypeDescription="Create a new document." ma:contentTypeScope="" ma:versionID="da313b47bd15dec54694c0a60b405873">
  <xsd:schema xmlns:xsd="http://www.w3.org/2001/XMLSchema" xmlns:xs="http://www.w3.org/2001/XMLSchema" xmlns:p="http://schemas.microsoft.com/office/2006/metadata/properties" xmlns:ns2="26b13c4f-a165-4b3c-8192-b57977780a21" xmlns:ns3="5050ce75-aed8-457a-af48-2dcb752a2620" targetNamespace="http://schemas.microsoft.com/office/2006/metadata/properties" ma:root="true" ma:fieldsID="8d0e4dc3d0886ca81cc625e0ce4bffef" ns2:_="" ns3:_="">
    <xsd:import namespace="26b13c4f-a165-4b3c-8192-b57977780a21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13c4f-a165-4b3c-8192-b57977780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2100A-8620-4CCB-84D1-FCCF0DB1E504}">
  <ds:schemaRefs>
    <ds:schemaRef ds:uri="http://purl.org/dc/terms/"/>
    <ds:schemaRef ds:uri="5050ce75-aed8-457a-af48-2dcb752a2620"/>
    <ds:schemaRef ds:uri="http://schemas.microsoft.com/office/2006/documentManagement/types"/>
    <ds:schemaRef ds:uri="26b13c4f-a165-4b3c-8192-b57977780a2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41AA0B-AB74-498D-A315-6AF26EF84F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DCE765-DF83-4DA3-9EF2-B94C8051C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b13c4f-a165-4b3c-8192-b57977780a21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</TotalTime>
  <Words>229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SONAR: near-time freight market analysis</vt:lpstr>
      <vt:lpstr>What’s happening today……</vt:lpstr>
      <vt:lpstr>FTR forecast process</vt:lpstr>
      <vt:lpstr>Active truck utilization</vt:lpstr>
    </vt:vector>
  </TitlesOfParts>
  <Company>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Knight (MCI Washington)</dc:creator>
  <cp:lastModifiedBy>Jennifer Hedrick</cp:lastModifiedBy>
  <cp:revision>13</cp:revision>
  <dcterms:created xsi:type="dcterms:W3CDTF">2019-01-08T13:10:39Z</dcterms:created>
  <dcterms:modified xsi:type="dcterms:W3CDTF">2019-01-20T22:49:41Z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0x010100CC4E94BE935D2443A7BBAC6AE770E58F</vt:lpwstr>
  </property>
</Properties>
</file>