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3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7.xml" ContentType="application/vnd.openxmlformats-officedocument.presentationml.tags+xml"/>
  <Override PartName="/ppt/tags/tag36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57" r:id="rId2"/>
    <p:sldId id="1853" r:id="rId3"/>
    <p:sldId id="1852" r:id="rId4"/>
    <p:sldId id="1855" r:id="rId5"/>
    <p:sldId id="1856" r:id="rId6"/>
    <p:sldId id="1857" r:id="rId7"/>
    <p:sldId id="1858" r:id="rId8"/>
    <p:sldId id="1845" r:id="rId9"/>
    <p:sldId id="1851" r:id="rId10"/>
    <p:sldId id="1854" r:id="rId11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negan, Terry 000" initials="FT0" lastIdx="1" clrIdx="0">
    <p:extLst>
      <p:ext uri="{19B8F6BF-5375-455C-9EA6-DF929625EA0E}">
        <p15:presenceInfo xmlns:p15="http://schemas.microsoft.com/office/powerpoint/2012/main" userId="S-1-5-21-1645522239-879983540-1417001333-746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EEDDFF"/>
    <a:srgbClr val="FF9900"/>
    <a:srgbClr val="FFEBCD"/>
    <a:srgbClr val="FFE2B7"/>
    <a:srgbClr val="72BA41"/>
    <a:srgbClr val="FF81C6"/>
    <a:srgbClr val="0081C6"/>
    <a:srgbClr val="1B4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1582" autoAdjust="0"/>
  </p:normalViewPr>
  <p:slideViewPr>
    <p:cSldViewPr snapToGrid="0">
      <p:cViewPr varScale="1">
        <p:scale>
          <a:sx n="94" d="100"/>
          <a:sy n="94" d="100"/>
        </p:scale>
        <p:origin x="8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3DB98A-EF6A-45DE-A35C-134314B8BF59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E26865-61C4-4660-ACE9-F257690AA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1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89C22CF-ABDB-4FC3-88B3-0CC05B3B79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61974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45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45" y="80501"/>
            <a:ext cx="724649" cy="3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6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7160" y="484632"/>
            <a:ext cx="88513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6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tags" Target="../tags/tag23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34" Type="http://schemas.openxmlformats.org/officeDocument/2006/relationships/oleObject" Target="../embeddings/oleObject1.bin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33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29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32" Type="http://schemas.openxmlformats.org/officeDocument/2006/relationships/tags" Target="../tags/tag29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tags" Target="../tags/tag25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31" Type="http://schemas.openxmlformats.org/officeDocument/2006/relationships/tags" Target="../tags/tag28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tags" Target="../tags/tag24.xml"/><Relationship Id="rId30" Type="http://schemas.openxmlformats.org/officeDocument/2006/relationships/tags" Target="../tags/tag27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65622D8-9AC6-4D44-A07B-88E67AA9E90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0"/>
            <a:ext cx="161984" cy="161974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41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6" name="Slide Number"/>
          <p:cNvSpPr txBox="1">
            <a:spLocks/>
          </p:cNvSpPr>
          <p:nvPr/>
        </p:nvSpPr>
        <p:spPr bwMode="auto">
          <a:xfrm>
            <a:off x="8804538" y="6644600"/>
            <a:ext cx="184830" cy="128097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816" smtClean="0">
                <a:solidFill>
                  <a:srgbClr val="606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16" dirty="0">
              <a:solidFill>
                <a:srgbClr val="606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863861"/>
            <a:ext cx="4389768" cy="1280319"/>
          </a:xfrm>
          <a:prstGeom prst="rect">
            <a:avLst/>
          </a:prstGeom>
          <a:extLst/>
        </p:spPr>
        <p:txBody>
          <a:bodyPr vert="horz" lIns="0" tIns="0" rIns="0" bIns="0" rtlCol="0">
            <a:spAutoFit/>
          </a:bodyPr>
          <a:lstStyle/>
          <a:p>
            <a:pPr lvl="0" defTabSz="913429" latinLnBrk="0">
              <a:buSzPct val="100000"/>
            </a:pPr>
            <a:r>
              <a:rPr lang="en-US" noProof="0"/>
              <a:t>Edit Master text styles</a:t>
            </a:r>
          </a:p>
          <a:p>
            <a:pPr marL="197586" lvl="1" indent="-195966" defTabSz="913429" latinLnBrk="0">
              <a:buFont typeface="Arial" charset="0"/>
              <a:buChar char="▪"/>
            </a:pPr>
            <a:r>
              <a:rPr lang="en-US" noProof="0"/>
              <a:t>Second level</a:t>
            </a:r>
          </a:p>
          <a:p>
            <a:pPr marL="466431" lvl="2" indent="-267227" defTabSz="913429" latinLnBrk="0"/>
            <a:r>
              <a:rPr lang="en-US" noProof="0"/>
              <a:t>Third level</a:t>
            </a:r>
          </a:p>
          <a:p>
            <a:pPr marL="626768" lvl="3" indent="-158716" defTabSz="913429" latinLnBrk="0">
              <a:buSzPct val="120000"/>
              <a:buFont typeface="Arial" charset="0"/>
              <a:buChar char="▫"/>
            </a:pPr>
            <a:r>
              <a:rPr lang="en-US" noProof="0"/>
              <a:t>Fourth level</a:t>
            </a:r>
          </a:p>
          <a:p>
            <a:pPr marL="764947" lvl="4" indent="-132804" defTabSz="913429" latinLnBrk="0"/>
            <a:r>
              <a:rPr lang="en-US" noProof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7161" y="484635"/>
            <a:ext cx="885220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2269412"/>
            <a:ext cx="4389768" cy="531275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1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31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60" name="1. On-page tracker" hidden="1"/>
          <p:cNvSpPr>
            <a:spLocks noChangeArrowheads="1"/>
          </p:cNvSpPr>
          <p:nvPr/>
        </p:nvSpPr>
        <p:spPr bwMode="gray">
          <a:xfrm>
            <a:off x="137162" y="75766"/>
            <a:ext cx="5021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16" cap="all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61" name="3. Unit of measure" hidden="1"/>
          <p:cNvSpPr txBox="1">
            <a:spLocks noChangeArrowheads="1"/>
          </p:cNvSpPr>
          <p:nvPr/>
        </p:nvSpPr>
        <p:spPr bwMode="gray">
          <a:xfrm>
            <a:off x="137161" y="824969"/>
            <a:ext cx="885220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31" dirty="0">
                <a:solidFill>
                  <a:srgbClr val="808080"/>
                </a:solidFill>
                <a:latin typeface="Verdana"/>
              </a:rPr>
              <a:t>Unit of measure</a:t>
            </a:r>
          </a:p>
        </p:txBody>
      </p:sp>
      <p:sp>
        <p:nvSpPr>
          <p:cNvPr id="148" name="4. Footnote" hidden="1"/>
          <p:cNvSpPr txBox="1">
            <a:spLocks noChangeArrowheads="1"/>
          </p:cNvSpPr>
          <p:nvPr/>
        </p:nvSpPr>
        <p:spPr bwMode="gray">
          <a:xfrm>
            <a:off x="137161" y="6454198"/>
            <a:ext cx="8852206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16" dirty="0">
                <a:solidFill>
                  <a:srgbClr val="808080"/>
                </a:solidFill>
                <a:latin typeface="Verdana"/>
              </a:rPr>
              <a:t>1 Footnote</a:t>
            </a:r>
          </a:p>
        </p:txBody>
      </p:sp>
      <p:sp>
        <p:nvSpPr>
          <p:cNvPr id="149" name="5. Source" hidden="1"/>
          <p:cNvSpPr>
            <a:spLocks noChangeArrowheads="1"/>
          </p:cNvSpPr>
          <p:nvPr/>
        </p:nvSpPr>
        <p:spPr bwMode="gray">
          <a:xfrm>
            <a:off x="137161" y="6644600"/>
            <a:ext cx="8525746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24735" indent="-524735" defTabSz="913429" fontAlgn="base">
              <a:spcBef>
                <a:spcPct val="0"/>
              </a:spcBef>
              <a:spcAft>
                <a:spcPct val="0"/>
              </a:spcAft>
              <a:tabLst>
                <a:tab pos="642963" algn="l"/>
              </a:tabLst>
            </a:pPr>
            <a:r>
              <a:rPr lang="en-US" sz="816" dirty="0">
                <a:solidFill>
                  <a:srgbClr val="808080"/>
                </a:solidFill>
              </a:rPr>
              <a:t>SOURCE: Source</a:t>
            </a: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4FC92307-DE97-444E-907A-62CCDE1D1067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" y="390525"/>
            <a:ext cx="8159750" cy="1588"/>
          </a:xfrm>
          <a:prstGeom prst="line">
            <a:avLst/>
          </a:prstGeom>
          <a:noFill/>
          <a:ln w="12700">
            <a:solidFill>
              <a:srgbClr val="56AA1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7" name="Sticker" hidden="1">
            <a:extLst>
              <a:ext uri="{FF2B5EF4-FFF2-40B4-BE49-F238E27FC236}">
                <a16:creationId xmlns:a16="http://schemas.microsoft.com/office/drawing/2014/main" id="{083DF092-0BCE-40C5-9C7B-4561FEF0C1F3}"/>
              </a:ext>
            </a:extLst>
          </p:cNvPr>
          <p:cNvGrpSpPr/>
          <p:nvPr/>
        </p:nvGrpSpPr>
        <p:grpSpPr bwMode="gray">
          <a:xfrm>
            <a:off x="8488397" y="525886"/>
            <a:ext cx="500970" cy="156360"/>
            <a:chOff x="8249807" y="285750"/>
            <a:chExt cx="490968" cy="153247"/>
          </a:xfrm>
        </p:grpSpPr>
        <p:sp>
          <p:nvSpPr>
            <p:cNvPr id="68" name="StickerRectangle">
              <a:extLst>
                <a:ext uri="{FF2B5EF4-FFF2-40B4-BE49-F238E27FC236}">
                  <a16:creationId xmlns:a16="http://schemas.microsoft.com/office/drawing/2014/main" id="{DB8E5529-456F-4D05-A99E-EC17922E5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49807" y="285750"/>
              <a:ext cx="490968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16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4" name="AutoShape 31">
              <a:extLst>
                <a:ext uri="{FF2B5EF4-FFF2-40B4-BE49-F238E27FC236}">
                  <a16:creationId xmlns:a16="http://schemas.microsoft.com/office/drawing/2014/main" id="{3115BD11-FA6A-4761-B34A-EB3ED66CF934}"/>
                </a:ext>
              </a:extLst>
            </p:cNvPr>
            <p:cNvCxnSpPr>
              <a:cxnSpLocks noChangeShapeType="1"/>
              <a:stCxn id="68" idx="2"/>
              <a:endCxn id="68" idx="4"/>
            </p:cNvCxnSpPr>
            <p:nvPr/>
          </p:nvCxnSpPr>
          <p:spPr bwMode="gray">
            <a:xfrm>
              <a:off x="8249807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2">
              <a:extLst>
                <a:ext uri="{FF2B5EF4-FFF2-40B4-BE49-F238E27FC236}">
                  <a16:creationId xmlns:a16="http://schemas.microsoft.com/office/drawing/2014/main" id="{D8DDEA1E-3FD2-46C9-A245-038C62F4B9AB}"/>
                </a:ext>
              </a:extLst>
            </p:cNvPr>
            <p:cNvCxnSpPr>
              <a:cxnSpLocks noChangeShapeType="1"/>
              <a:stCxn id="68" idx="4"/>
              <a:endCxn id="68" idx="6"/>
            </p:cNvCxnSpPr>
            <p:nvPr/>
          </p:nvCxnSpPr>
          <p:spPr bwMode="gray">
            <a:xfrm>
              <a:off x="8249807" y="438997"/>
              <a:ext cx="490968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6" name="LegendLines" hidden="1">
            <a:extLst>
              <a:ext uri="{FF2B5EF4-FFF2-40B4-BE49-F238E27FC236}">
                <a16:creationId xmlns:a16="http://schemas.microsoft.com/office/drawing/2014/main" id="{3C4B6BCE-04F1-413A-B48E-CEED278D387D}"/>
              </a:ext>
            </a:extLst>
          </p:cNvPr>
          <p:cNvGrpSpPr/>
          <p:nvPr/>
        </p:nvGrpSpPr>
        <p:grpSpPr>
          <a:xfrm>
            <a:off x="7771062" y="512218"/>
            <a:ext cx="1250586" cy="781266"/>
            <a:chOff x="7607284" y="279400"/>
            <a:chExt cx="1225618" cy="765713"/>
          </a:xfrm>
        </p:grpSpPr>
        <p:sp>
          <p:nvSpPr>
            <p:cNvPr id="77" name="LineLegend1">
              <a:extLst>
                <a:ext uri="{FF2B5EF4-FFF2-40B4-BE49-F238E27FC236}">
                  <a16:creationId xmlns:a16="http://schemas.microsoft.com/office/drawing/2014/main" id="{D3BCED12-6F51-4588-830D-6DF06B0DDD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2" name="LineLegend2">
              <a:extLst>
                <a:ext uri="{FF2B5EF4-FFF2-40B4-BE49-F238E27FC236}">
                  <a16:creationId xmlns:a16="http://schemas.microsoft.com/office/drawing/2014/main" id="{301AC4A6-4CD3-4C30-9D03-2DEE3A3DDCD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LineLegend3">
              <a:extLst>
                <a:ext uri="{FF2B5EF4-FFF2-40B4-BE49-F238E27FC236}">
                  <a16:creationId xmlns:a16="http://schemas.microsoft.com/office/drawing/2014/main" id="{1B738100-1784-410A-9120-602CA05B90A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4" name="Legend1">
              <a:extLst>
                <a:ext uri="{FF2B5EF4-FFF2-40B4-BE49-F238E27FC236}">
                  <a16:creationId xmlns:a16="http://schemas.microsoft.com/office/drawing/2014/main" id="{0AD4B498-AC45-42E8-94CB-0457B5DD69FD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8169259" y="279400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5" name="Legend2">
              <a:extLst>
                <a:ext uri="{FF2B5EF4-FFF2-40B4-BE49-F238E27FC236}">
                  <a16:creationId xmlns:a16="http://schemas.microsoft.com/office/drawing/2014/main" id="{73CCE2A6-C9F7-4148-823C-903BD66A9102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8169259" y="546100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96" name="Legend3">
              <a:extLst>
                <a:ext uri="{FF2B5EF4-FFF2-40B4-BE49-F238E27FC236}">
                  <a16:creationId xmlns:a16="http://schemas.microsoft.com/office/drawing/2014/main" id="{31C77BF1-375F-442F-B9F7-7D19D5CBA7E7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825501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97" name="LegendBoxes" hidden="1">
            <a:extLst>
              <a:ext uri="{FF2B5EF4-FFF2-40B4-BE49-F238E27FC236}">
                <a16:creationId xmlns:a16="http://schemas.microsoft.com/office/drawing/2014/main" id="{E299A63D-BA1F-4E92-A25F-AA0AE5A62A03}"/>
              </a:ext>
            </a:extLst>
          </p:cNvPr>
          <p:cNvGrpSpPr/>
          <p:nvPr/>
        </p:nvGrpSpPr>
        <p:grpSpPr>
          <a:xfrm>
            <a:off x="8085313" y="512324"/>
            <a:ext cx="936337" cy="1053383"/>
            <a:chOff x="5894005" y="919828"/>
            <a:chExt cx="917643" cy="1032413"/>
          </a:xfrm>
        </p:grpSpPr>
        <p:sp>
          <p:nvSpPr>
            <p:cNvPr id="98" name="RectangleLegend1">
              <a:extLst>
                <a:ext uri="{FF2B5EF4-FFF2-40B4-BE49-F238E27FC236}">
                  <a16:creationId xmlns:a16="http://schemas.microsoft.com/office/drawing/2014/main" id="{0F9B16FB-683C-45AF-9F12-C1D8ED3B7E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Legend2">
              <a:extLst>
                <a:ext uri="{FF2B5EF4-FFF2-40B4-BE49-F238E27FC236}">
                  <a16:creationId xmlns:a16="http://schemas.microsoft.com/office/drawing/2014/main" id="{42109F11-AE87-44F6-8564-88BE531FA1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Legend3">
              <a:extLst>
                <a:ext uri="{FF2B5EF4-FFF2-40B4-BE49-F238E27FC236}">
                  <a16:creationId xmlns:a16="http://schemas.microsoft.com/office/drawing/2014/main" id="{217AE83A-4257-463D-A027-7DF09A60F4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Legend4">
              <a:extLst>
                <a:ext uri="{FF2B5EF4-FFF2-40B4-BE49-F238E27FC236}">
                  <a16:creationId xmlns:a16="http://schemas.microsoft.com/office/drawing/2014/main" id="{6B11ED45-48D4-457D-995A-1C4940CA0D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2" name="Legend1">
              <a:extLst>
                <a:ext uri="{FF2B5EF4-FFF2-40B4-BE49-F238E27FC236}">
                  <a16:creationId xmlns:a16="http://schemas.microsoft.com/office/drawing/2014/main" id="{F8626A56-6370-49E3-841D-64EA6BFE7651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6148005" y="919828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3" name="Legend2">
              <a:extLst>
                <a:ext uri="{FF2B5EF4-FFF2-40B4-BE49-F238E27FC236}">
                  <a16:creationId xmlns:a16="http://schemas.microsoft.com/office/drawing/2014/main" id="{2CEB5768-57D9-49E7-8D77-D12BB82CA4BD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148005" y="1189703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4" name="Legend3">
              <a:extLst>
                <a:ext uri="{FF2B5EF4-FFF2-40B4-BE49-F238E27FC236}">
                  <a16:creationId xmlns:a16="http://schemas.microsoft.com/office/drawing/2014/main" id="{07DDD11B-37D6-4F72-935E-5D2C21F5FE6E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1461166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" name="Legend4">
              <a:extLst>
                <a:ext uri="{FF2B5EF4-FFF2-40B4-BE49-F238E27FC236}">
                  <a16:creationId xmlns:a16="http://schemas.microsoft.com/office/drawing/2014/main" id="{26731741-43C8-48B2-BDA3-7F799FE20825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732629"/>
              <a:ext cx="663643" cy="21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06" name="LegendMoons" hidden="1">
            <a:extLst>
              <a:ext uri="{FF2B5EF4-FFF2-40B4-BE49-F238E27FC236}">
                <a16:creationId xmlns:a16="http://schemas.microsoft.com/office/drawing/2014/main" id="{3C4A86D2-A798-4FAD-800C-16CDADF2C657}"/>
              </a:ext>
            </a:extLst>
          </p:cNvPr>
          <p:cNvGrpSpPr/>
          <p:nvPr/>
        </p:nvGrpSpPr>
        <p:grpSpPr>
          <a:xfrm>
            <a:off x="8017278" y="513256"/>
            <a:ext cx="1004370" cy="1346558"/>
            <a:chOff x="5894005" y="2696542"/>
            <a:chExt cx="984319" cy="1319752"/>
          </a:xfrm>
        </p:grpSpPr>
        <p:grpSp>
          <p:nvGrpSpPr>
            <p:cNvPr id="107" name="MoonLegend1">
              <a:extLst>
                <a:ext uri="{FF2B5EF4-FFF2-40B4-BE49-F238E27FC236}">
                  <a16:creationId xmlns:a16="http://schemas.microsoft.com/office/drawing/2014/main" id="{8CDEC58C-EDF2-4F28-8566-4AE6412B414E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5894005" y="2703856"/>
              <a:ext cx="209550" cy="209552"/>
              <a:chOff x="4533" y="189"/>
              <a:chExt cx="144" cy="144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479330A0-405A-493C-91F9-366BE36CF45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Arc 125">
                <a:extLst>
                  <a:ext uri="{FF2B5EF4-FFF2-40B4-BE49-F238E27FC236}">
                    <a16:creationId xmlns:a16="http://schemas.microsoft.com/office/drawing/2014/main" id="{FCA61732-114F-42C4-8271-E800D9A3A542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MoonLegend2">
              <a:extLst>
                <a:ext uri="{FF2B5EF4-FFF2-40B4-BE49-F238E27FC236}">
                  <a16:creationId xmlns:a16="http://schemas.microsoft.com/office/drawing/2014/main" id="{E2CAF6BC-1B4E-485B-80A2-60821423C339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3" name="Oval 41">
                <a:extLst>
                  <a:ext uri="{FF2B5EF4-FFF2-40B4-BE49-F238E27FC236}">
                    <a16:creationId xmlns:a16="http://schemas.microsoft.com/office/drawing/2014/main" id="{51DAA750-BBE6-419E-8958-915678127572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Arc 42">
                <a:extLst>
                  <a:ext uri="{FF2B5EF4-FFF2-40B4-BE49-F238E27FC236}">
                    <a16:creationId xmlns:a16="http://schemas.microsoft.com/office/drawing/2014/main" id="{0605D929-ECF5-4A1C-BB77-09B741A47598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9" name="MoonLegend4">
              <a:extLst>
                <a:ext uri="{FF2B5EF4-FFF2-40B4-BE49-F238E27FC236}">
                  <a16:creationId xmlns:a16="http://schemas.microsoft.com/office/drawing/2014/main" id="{389E85C0-7A95-4A32-BE0A-875E56DB6417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1" name="Oval 47">
                <a:extLst>
                  <a:ext uri="{FF2B5EF4-FFF2-40B4-BE49-F238E27FC236}">
                    <a16:creationId xmlns:a16="http://schemas.microsoft.com/office/drawing/2014/main" id="{0B96AD52-D06B-4923-9EDC-9177F71CC77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Arc 48">
                <a:extLst>
                  <a:ext uri="{FF2B5EF4-FFF2-40B4-BE49-F238E27FC236}">
                    <a16:creationId xmlns:a16="http://schemas.microsoft.com/office/drawing/2014/main" id="{F67EE511-E4A2-40D3-B578-21CB3E5727FC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0" name="MoonLegend5">
              <a:extLst>
                <a:ext uri="{FF2B5EF4-FFF2-40B4-BE49-F238E27FC236}">
                  <a16:creationId xmlns:a16="http://schemas.microsoft.com/office/drawing/2014/main" id="{F710751D-6893-4531-BF61-599A058B04BF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19" name="Oval 50">
                <a:extLst>
                  <a:ext uri="{FF2B5EF4-FFF2-40B4-BE49-F238E27FC236}">
                    <a16:creationId xmlns:a16="http://schemas.microsoft.com/office/drawing/2014/main" id="{9E688B5A-E787-434A-A74E-BA797E99E56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Oval 51">
                <a:extLst>
                  <a:ext uri="{FF2B5EF4-FFF2-40B4-BE49-F238E27FC236}">
                    <a16:creationId xmlns:a16="http://schemas.microsoft.com/office/drawing/2014/main" id="{D8A0E539-5477-44C9-B81F-5C6C8B5B502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" name="MoonLegend3">
              <a:extLst>
                <a:ext uri="{FF2B5EF4-FFF2-40B4-BE49-F238E27FC236}">
                  <a16:creationId xmlns:a16="http://schemas.microsoft.com/office/drawing/2014/main" id="{1997BDCE-D98C-4B43-9527-84EAA447EEC4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17" name="Oval 47">
                <a:extLst>
                  <a:ext uri="{FF2B5EF4-FFF2-40B4-BE49-F238E27FC236}">
                    <a16:creationId xmlns:a16="http://schemas.microsoft.com/office/drawing/2014/main" id="{08F6586C-9D37-46DF-A8EA-785DD05A3FE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Arc 48">
                <a:extLst>
                  <a:ext uri="{FF2B5EF4-FFF2-40B4-BE49-F238E27FC236}">
                    <a16:creationId xmlns:a16="http://schemas.microsoft.com/office/drawing/2014/main" id="{3C3E65BA-6159-48FB-8F98-97315FA17667}"/>
                  </a:ext>
                </a:extLst>
              </p:cNvPr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" name="Legend1">
              <a:extLst>
                <a:ext uri="{FF2B5EF4-FFF2-40B4-BE49-F238E27FC236}">
                  <a16:creationId xmlns:a16="http://schemas.microsoft.com/office/drawing/2014/main" id="{EC47665D-C254-49C0-A8D5-22A0BC9F25DD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6214680" y="2696542"/>
              <a:ext cx="663644" cy="21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3" name="Legend2">
              <a:extLst>
                <a:ext uri="{FF2B5EF4-FFF2-40B4-BE49-F238E27FC236}">
                  <a16:creationId xmlns:a16="http://schemas.microsoft.com/office/drawing/2014/main" id="{4FA3F213-540A-46A2-9AB3-D43684500A4C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6214680" y="2974156"/>
              <a:ext cx="663644" cy="21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4" name="Legend3">
              <a:extLst>
                <a:ext uri="{FF2B5EF4-FFF2-40B4-BE49-F238E27FC236}">
                  <a16:creationId xmlns:a16="http://schemas.microsoft.com/office/drawing/2014/main" id="{9701C331-0403-43F8-97DC-A8F1A0C3181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3248596"/>
              <a:ext cx="663644" cy="21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5" name="Legend4">
              <a:extLst>
                <a:ext uri="{FF2B5EF4-FFF2-40B4-BE49-F238E27FC236}">
                  <a16:creationId xmlns:a16="http://schemas.microsoft.com/office/drawing/2014/main" id="{431EDAF2-37F5-4761-B06A-561D103BC59E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3521448"/>
              <a:ext cx="663644" cy="21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16" name="Legend5">
              <a:extLst>
                <a:ext uri="{FF2B5EF4-FFF2-40B4-BE49-F238E27FC236}">
                  <a16:creationId xmlns:a16="http://schemas.microsoft.com/office/drawing/2014/main" id="{C54F6C5A-83B9-4199-B93E-2A5F7FEAFB31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796682"/>
              <a:ext cx="663644" cy="21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429" fontAlgn="base">
                <a:spcBef>
                  <a:spcPct val="0"/>
                </a:spcBef>
                <a:spcAft>
                  <a:spcPct val="0"/>
                </a:spcAft>
                <a:buClr>
                  <a:srgbClr val="126FBD"/>
                </a:buClr>
              </a:pPr>
              <a:r>
                <a:rPr lang="en-US" sz="1427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4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hf hdr="0" ftr="0" dt="0"/>
  <p:txStyles>
    <p:titleStyle>
      <a:lvl1pPr algn="l" defTabSz="931973" rtl="0" eaLnBrk="1" fontAlgn="base" hangingPunct="1">
        <a:spcBef>
          <a:spcPct val="0"/>
        </a:spcBef>
        <a:spcAft>
          <a:spcPct val="0"/>
        </a:spcAft>
        <a:tabLst>
          <a:tab pos="280913" algn="l"/>
        </a:tabLst>
        <a:defRPr sz="2000" b="1" baseline="0">
          <a:solidFill>
            <a:schemeClr val="tx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75901"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51800"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427701"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903601" algn="l" defTabSz="931973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lang="en-US" sz="1631" baseline="0" noProof="0">
          <a:solidFill>
            <a:schemeClr val="tx1"/>
          </a:solidFill>
          <a:latin typeface="+mn-lt"/>
          <a:ea typeface="+mn-ea"/>
          <a:cs typeface="+mn-cs"/>
        </a:defRPr>
      </a:lvl1pPr>
      <a:lvl2pPr marL="201597" indent="-199945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lang="en-US" sz="1631" baseline="0" noProof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475901" indent="-272651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1" baseline="0" noProof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639492" indent="-161938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lang="en-US" sz="1631" baseline="0" noProof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780476" indent="-135500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1" baseline="0" noProof="0" dirty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780476" indent="-135500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6pPr>
      <a:lvl7pPr marL="780476" indent="-135500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7pPr>
      <a:lvl8pPr marL="780476" indent="-135500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8pPr>
      <a:lvl9pPr marL="780476" indent="-135500" algn="l" defTabSz="93197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1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75901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51800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427701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903601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79502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855401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331302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807203" algn="l" defTabSz="951800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35.xml"/><Relationship Id="rId7" Type="http://schemas.openxmlformats.org/officeDocument/2006/relationships/image" Target="../media/image5.emf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7.xml"/><Relationship Id="rId7" Type="http://schemas.openxmlformats.org/officeDocument/2006/relationships/image" Target="../media/image20.emf"/><Relationship Id="rId2" Type="http://schemas.openxmlformats.org/officeDocument/2006/relationships/tags" Target="../tags/tag3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859" y="17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6" imgW="492" imgH="493" progId="TCLayout.ActiveDocument.1">
                  <p:embed/>
                </p:oleObj>
              </mc:Choice>
              <mc:Fallback>
                <p:oleObj name="think-cell Slide" r:id="rId6" imgW="492" imgH="493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9" y="17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18A3B3D-A9C0-4A7F-8380-CF52D91D36CB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5482"/>
          <a:stretch/>
        </p:blipFill>
        <p:spPr>
          <a:xfrm>
            <a:off x="270" y="204"/>
            <a:ext cx="9158493" cy="6857594"/>
          </a:xfrm>
          <a:prstGeom prst="rect">
            <a:avLst/>
          </a:prstGeom>
        </p:spPr>
      </p:pic>
      <p:sp>
        <p:nvSpPr>
          <p:cNvPr id="8" name="Rectangle 7"/>
          <p:cNvSpPr txBox="1"/>
          <p:nvPr>
            <p:custDataLst>
              <p:tags r:id="rId3"/>
            </p:custDataLst>
          </p:nvPr>
        </p:nvSpPr>
        <p:spPr>
          <a:xfrm>
            <a:off x="0" y="3181614"/>
            <a:ext cx="9144000" cy="2438698"/>
          </a:xfrm>
          <a:prstGeom prst="rect">
            <a:avLst/>
          </a:prstGeom>
          <a:solidFill>
            <a:schemeClr val="tx1">
              <a:lumMod val="75000"/>
              <a:lumOff val="25000"/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196" tIns="76196" rIns="76196" bIns="76196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26FBD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4352" y="3601339"/>
            <a:ext cx="88214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2000" b="1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solidFill>
                  <a:srgbClr val="FFFFFF"/>
                </a:solidFill>
              </a:rPr>
              <a:t>Sysco Inbound Supply Chain:  </a:t>
            </a:r>
          </a:p>
          <a:p>
            <a:pPr algn="ctr"/>
            <a:r>
              <a:rPr lang="en-US" sz="2400" kern="0" dirty="0">
                <a:solidFill>
                  <a:srgbClr val="FFFFFF"/>
                </a:solidFill>
              </a:rPr>
              <a:t>Predictive Visibility Platform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4352" y="4675198"/>
            <a:ext cx="8769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126FBD"/>
              </a:buClr>
            </a:pPr>
            <a:r>
              <a:rPr lang="en-US" sz="2000" kern="0" dirty="0">
                <a:solidFill>
                  <a:srgbClr val="FFFFFF"/>
                </a:solidFill>
              </a:rPr>
              <a:t>Terry Finnegan, Sr. Director</a:t>
            </a:r>
          </a:p>
          <a:p>
            <a:pPr>
              <a:buClr>
                <a:srgbClr val="126FBD"/>
              </a:buClr>
            </a:pPr>
            <a:r>
              <a:rPr lang="en-US" sz="2000" kern="0" dirty="0">
                <a:solidFill>
                  <a:srgbClr val="FFFFFF"/>
                </a:solidFill>
              </a:rPr>
              <a:t>Market Logistics Management			</a:t>
            </a:r>
          </a:p>
          <a:p>
            <a:pPr>
              <a:buClr>
                <a:srgbClr val="126FBD"/>
              </a:buClr>
            </a:pPr>
            <a:r>
              <a:rPr lang="en-US" sz="2000" kern="0" dirty="0">
                <a:solidFill>
                  <a:srgbClr val="FFFFFF"/>
                </a:solidFill>
              </a:rPr>
              <a:t>January 2019</a:t>
            </a:r>
          </a:p>
        </p:txBody>
      </p:sp>
      <p:sp>
        <p:nvSpPr>
          <p:cNvPr id="10" name="AutoShape 6" descr="https://files.slack.com/files-pri/T02573NHA-F32TAH03F/white_no_tag_r.png"/>
          <p:cNvSpPr>
            <a:spLocks noChangeAspect="1" noChangeArrowheads="1"/>
          </p:cNvSpPr>
          <p:nvPr/>
        </p:nvSpPr>
        <p:spPr bwMode="auto">
          <a:xfrm>
            <a:off x="155836" y="-144252"/>
            <a:ext cx="304782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68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4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38AF-4427-46C1-B3C7-DD68798F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73" y="469315"/>
            <a:ext cx="6206253" cy="323165"/>
          </a:xfrm>
        </p:spPr>
        <p:txBody>
          <a:bodyPr/>
          <a:lstStyle/>
          <a:p>
            <a:r>
              <a:rPr lang="en-US" sz="2800" b="0" dirty="0">
                <a:solidFill>
                  <a:schemeClr val="tx1"/>
                </a:solidFill>
                <a:latin typeface="+mn-lt"/>
              </a:rPr>
              <a:t>Sysco’s Visibility Journey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02ACB-CDFF-49CC-9073-8856EDFC36B2}"/>
              </a:ext>
            </a:extLst>
          </p:cNvPr>
          <p:cNvSpPr txBox="1"/>
          <p:nvPr/>
        </p:nvSpPr>
        <p:spPr>
          <a:xfrm>
            <a:off x="2172111" y="1761702"/>
            <a:ext cx="504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Sysco’s Visibility Journey</a:t>
            </a:r>
          </a:p>
        </p:txBody>
      </p:sp>
      <p:pic>
        <p:nvPicPr>
          <p:cNvPr id="4" name="Graphic 3" descr="Compass">
            <a:extLst>
              <a:ext uri="{FF2B5EF4-FFF2-40B4-BE49-F238E27FC236}">
                <a16:creationId xmlns:a16="http://schemas.microsoft.com/office/drawing/2014/main" id="{AAD21370-5EDD-4BFB-A61B-58CFC489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544" y="1549130"/>
            <a:ext cx="948364" cy="948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02B82-2D02-40BC-854B-4D8F0CCBBC01}"/>
              </a:ext>
            </a:extLst>
          </p:cNvPr>
          <p:cNvSpPr txBox="1"/>
          <p:nvPr/>
        </p:nvSpPr>
        <p:spPr>
          <a:xfrm>
            <a:off x="2245264" y="2873684"/>
            <a:ext cx="427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Why FourKites?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FD302-09F2-4413-99A4-1850C1D4BA2E}"/>
              </a:ext>
            </a:extLst>
          </p:cNvPr>
          <p:cNvSpPr txBox="1"/>
          <p:nvPr/>
        </p:nvSpPr>
        <p:spPr>
          <a:xfrm>
            <a:off x="2175596" y="4216867"/>
            <a:ext cx="564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 Benefits and Next Steps..</a:t>
            </a:r>
          </a:p>
        </p:txBody>
      </p:sp>
      <p:pic>
        <p:nvPicPr>
          <p:cNvPr id="7" name="Graphic 6" descr="Rocket">
            <a:extLst>
              <a:ext uri="{FF2B5EF4-FFF2-40B4-BE49-F238E27FC236}">
                <a16:creationId xmlns:a16="http://schemas.microsoft.com/office/drawing/2014/main" id="{60AA3CBE-350F-45D3-9937-A913B0E0E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44" y="4319610"/>
            <a:ext cx="914400" cy="914400"/>
          </a:xfrm>
          <a:prstGeom prst="rect">
            <a:avLst/>
          </a:prstGeom>
        </p:spPr>
      </p:pic>
      <p:pic>
        <p:nvPicPr>
          <p:cNvPr id="8" name="Graphic 7" descr="Mining Tools">
            <a:extLst>
              <a:ext uri="{FF2B5EF4-FFF2-40B4-BE49-F238E27FC236}">
                <a16:creationId xmlns:a16="http://schemas.microsoft.com/office/drawing/2014/main" id="{5A3E3CA2-1C86-4F3B-8F3A-58A63FBBC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544" y="2819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4454D-2BF0-41D9-B7DF-52341F9B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1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F8E908-67B6-4099-A7DA-A9A5630B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973"/>
            <a:ext cx="9144000" cy="56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BF5AA-8FEA-4E35-B135-30D208D4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106"/>
            <a:ext cx="9144000" cy="55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E4461-1085-450D-952B-88487C606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" t="1320" r="666" b="1377"/>
          <a:stretch/>
        </p:blipFill>
        <p:spPr>
          <a:xfrm>
            <a:off x="60960" y="731520"/>
            <a:ext cx="9022080" cy="5489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6607F-0E9D-4DD5-B3B0-42B7BC6C2BF3}"/>
              </a:ext>
            </a:extLst>
          </p:cNvPr>
          <p:cNvSpPr txBox="1"/>
          <p:nvPr/>
        </p:nvSpPr>
        <p:spPr>
          <a:xfrm>
            <a:off x="8168640" y="5852160"/>
            <a:ext cx="1964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6C17D-9FBE-4418-BAA3-C0BC5793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116"/>
            <a:ext cx="9144000" cy="51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36444-33D1-4C6D-8CEA-5CDDDD029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" t="825" r="889" b="1417"/>
          <a:stretch/>
        </p:blipFill>
        <p:spPr>
          <a:xfrm>
            <a:off x="88052" y="894080"/>
            <a:ext cx="8974667" cy="50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1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C694-27F9-4478-A940-7D7C4B92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797" y="2563968"/>
            <a:ext cx="5595790" cy="323165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So why a visibility tool?</a:t>
            </a:r>
          </a:p>
        </p:txBody>
      </p:sp>
    </p:spTree>
    <p:extLst>
      <p:ext uri="{BB962C8B-B14F-4D97-AF65-F5344CB8AC3E}">
        <p14:creationId xmlns:p14="http://schemas.microsoft.com/office/powerpoint/2010/main" val="200834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38AF-4427-46C1-B3C7-DD68798F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improved service span the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27CC8-F726-4B12-9CEE-0FCFB5CE54F9}"/>
              </a:ext>
            </a:extLst>
          </p:cNvPr>
          <p:cNvSpPr/>
          <p:nvPr/>
        </p:nvSpPr>
        <p:spPr>
          <a:xfrm>
            <a:off x="1489021" y="1477683"/>
            <a:ext cx="2848433" cy="1183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0">
              <a:tabLst>
                <a:tab pos="635000" algn="l"/>
              </a:tabLst>
            </a:pPr>
            <a:r>
              <a:rPr lang="en-US" sz="1400" u="sng" dirty="0">
                <a:solidFill>
                  <a:schemeClr val="tx1"/>
                </a:solidFill>
              </a:rPr>
              <a:t>Operations</a:t>
            </a:r>
            <a:r>
              <a:rPr lang="en-US" sz="1400" dirty="0">
                <a:solidFill>
                  <a:schemeClr val="tx1"/>
                </a:solidFill>
              </a:rPr>
              <a:t> can manage receiving more efficiently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9751DE-A40C-4B2E-8153-55154EC376D8}"/>
              </a:ext>
            </a:extLst>
          </p:cNvPr>
          <p:cNvSpPr/>
          <p:nvPr/>
        </p:nvSpPr>
        <p:spPr>
          <a:xfrm>
            <a:off x="545212" y="1434401"/>
            <a:ext cx="1371600" cy="1371600"/>
          </a:xfrm>
          <a:prstGeom prst="ellipse">
            <a:avLst/>
          </a:prstGeom>
          <a:solidFill>
            <a:srgbClr val="72BA4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08F57-E712-494D-BEEF-ACD600BF46F6}"/>
              </a:ext>
            </a:extLst>
          </p:cNvPr>
          <p:cNvSpPr/>
          <p:nvPr/>
        </p:nvSpPr>
        <p:spPr>
          <a:xfrm>
            <a:off x="5624245" y="1472111"/>
            <a:ext cx="2848433" cy="1183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635000">
              <a:tabLst>
                <a:tab pos="6350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Enables </a:t>
            </a:r>
            <a:r>
              <a:rPr lang="en-US" sz="1400" u="sng" dirty="0">
                <a:solidFill>
                  <a:schemeClr val="tx1"/>
                </a:solidFill>
              </a:rPr>
              <a:t>Merchandising</a:t>
            </a:r>
            <a:r>
              <a:rPr lang="en-US" sz="1400" dirty="0">
                <a:solidFill>
                  <a:schemeClr val="tx1"/>
                </a:solidFill>
              </a:rPr>
              <a:t> &amp; </a:t>
            </a:r>
            <a:r>
              <a:rPr lang="en-US" sz="1400" u="sng" dirty="0">
                <a:solidFill>
                  <a:schemeClr val="tx1"/>
                </a:solidFill>
              </a:rPr>
              <a:t>Sales</a:t>
            </a:r>
            <a:r>
              <a:rPr lang="en-US" sz="1400" dirty="0">
                <a:solidFill>
                  <a:schemeClr val="tx1"/>
                </a:solidFill>
              </a:rPr>
              <a:t> to proactively manage customer expectations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E05012-94FF-49A1-BD44-A6811F7966A9}"/>
              </a:ext>
            </a:extLst>
          </p:cNvPr>
          <p:cNvSpPr/>
          <p:nvPr/>
        </p:nvSpPr>
        <p:spPr>
          <a:xfrm>
            <a:off x="4703516" y="1378118"/>
            <a:ext cx="1371600" cy="1371600"/>
          </a:xfrm>
          <a:prstGeom prst="ellipse">
            <a:avLst/>
          </a:prstGeom>
          <a:solidFill>
            <a:srgbClr val="72BA4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A88AB-84E4-4967-9A44-184D11B549CB}"/>
              </a:ext>
            </a:extLst>
          </p:cNvPr>
          <p:cNvSpPr/>
          <p:nvPr/>
        </p:nvSpPr>
        <p:spPr>
          <a:xfrm>
            <a:off x="5704196" y="3871231"/>
            <a:ext cx="2848433" cy="1183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635000">
              <a:tabLst>
                <a:tab pos="6350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Live dwell time tracking &amp; reduction supports carrier rate favorability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4BDDD5-33F7-4090-8B20-6AE2C609D80B}"/>
              </a:ext>
            </a:extLst>
          </p:cNvPr>
          <p:cNvSpPr/>
          <p:nvPr/>
        </p:nvSpPr>
        <p:spPr>
          <a:xfrm>
            <a:off x="4783467" y="3777238"/>
            <a:ext cx="1371600" cy="1371600"/>
          </a:xfrm>
          <a:prstGeom prst="ellipse">
            <a:avLst/>
          </a:prstGeom>
          <a:solidFill>
            <a:srgbClr val="72BA4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01F184-F943-461E-99E8-CBC0D029C196}"/>
              </a:ext>
            </a:extLst>
          </p:cNvPr>
          <p:cNvSpPr/>
          <p:nvPr/>
        </p:nvSpPr>
        <p:spPr>
          <a:xfrm>
            <a:off x="1465941" y="3870329"/>
            <a:ext cx="2848433" cy="1183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0" rtlCol="0" anchor="ctr"/>
          <a:lstStyle/>
          <a:p>
            <a:pPr marL="635000">
              <a:tabLst>
                <a:tab pos="635000" algn="l"/>
              </a:tabLst>
            </a:pPr>
            <a:r>
              <a:rPr lang="en-US" sz="1400" dirty="0">
                <a:solidFill>
                  <a:schemeClr val="tx1"/>
                </a:solidFill>
              </a:rPr>
              <a:t>Consistent On Time Service can allow flexibility in </a:t>
            </a:r>
            <a:r>
              <a:rPr lang="en-US" sz="1400" u="sng" dirty="0">
                <a:solidFill>
                  <a:schemeClr val="tx1"/>
                </a:solidFill>
              </a:rPr>
              <a:t>Safety Stock</a:t>
            </a:r>
            <a:r>
              <a:rPr lang="en-US" sz="1400" dirty="0">
                <a:solidFill>
                  <a:schemeClr val="tx1"/>
                </a:solidFill>
              </a:rPr>
              <a:t> Levels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0B4E81-267C-4094-A1A9-F3E2150013CB}"/>
              </a:ext>
            </a:extLst>
          </p:cNvPr>
          <p:cNvSpPr/>
          <p:nvPr/>
        </p:nvSpPr>
        <p:spPr>
          <a:xfrm>
            <a:off x="545212" y="3776336"/>
            <a:ext cx="1371600" cy="1371600"/>
          </a:xfrm>
          <a:prstGeom prst="ellipse">
            <a:avLst/>
          </a:prstGeom>
          <a:solidFill>
            <a:srgbClr val="72BA4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2" name="Graphic 21" descr="Truck">
            <a:extLst>
              <a:ext uri="{FF2B5EF4-FFF2-40B4-BE49-F238E27FC236}">
                <a16:creationId xmlns:a16="http://schemas.microsoft.com/office/drawing/2014/main" id="{DBE70DE1-F681-45E4-AFD0-5D2E5C0CF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790" y="1535834"/>
            <a:ext cx="914400" cy="914400"/>
          </a:xfrm>
          <a:prstGeom prst="rect">
            <a:avLst/>
          </a:prstGeom>
        </p:spPr>
      </p:pic>
      <p:pic>
        <p:nvPicPr>
          <p:cNvPr id="24" name="Graphic 23" descr="Team">
            <a:extLst>
              <a:ext uri="{FF2B5EF4-FFF2-40B4-BE49-F238E27FC236}">
                <a16:creationId xmlns:a16="http://schemas.microsoft.com/office/drawing/2014/main" id="{38DB8C58-195B-45DA-8CB7-5DDB80C0A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5003" y="1532650"/>
            <a:ext cx="914400" cy="914400"/>
          </a:xfrm>
          <a:prstGeom prst="rect">
            <a:avLst/>
          </a:prstGeom>
        </p:spPr>
      </p:pic>
      <p:pic>
        <p:nvPicPr>
          <p:cNvPr id="26" name="Graphic 25" descr="Downward trend">
            <a:extLst>
              <a:ext uri="{FF2B5EF4-FFF2-40B4-BE49-F238E27FC236}">
                <a16:creationId xmlns:a16="http://schemas.microsoft.com/office/drawing/2014/main" id="{04083856-5243-4566-8E57-6415F4CDF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759" y="3945166"/>
            <a:ext cx="914400" cy="914400"/>
          </a:xfrm>
          <a:prstGeom prst="rect">
            <a:avLst/>
          </a:prstGeom>
        </p:spPr>
      </p:pic>
      <p:pic>
        <p:nvPicPr>
          <p:cNvPr id="28" name="Graphic 27" descr="Stopwatch">
            <a:extLst>
              <a:ext uri="{FF2B5EF4-FFF2-40B4-BE49-F238E27FC236}">
                <a16:creationId xmlns:a16="http://schemas.microsoft.com/office/drawing/2014/main" id="{18DF7FC3-F752-4FB8-8C6E-412827AFD1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0556" y="39451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6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6BC5380-1432-4395-A49C-8BCE20CCDE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6BC5380-1432-4395-A49C-8BCE20CCD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5FE8684-1A1C-4973-ACFB-5D40CCC306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36C240-D9D2-4364-9E70-DF6AE200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1" y="484634"/>
            <a:ext cx="8852206" cy="331929"/>
          </a:xfrm>
        </p:spPr>
        <p:txBody>
          <a:bodyPr/>
          <a:lstStyle/>
          <a:p>
            <a:r>
              <a:rPr lang="en-US" dirty="0"/>
              <a:t>Why is this important and what value will be gained?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923AF1-25AD-4193-B1A8-E6A0BC9C7AD0}"/>
              </a:ext>
            </a:extLst>
          </p:cNvPr>
          <p:cNvGrpSpPr/>
          <p:nvPr/>
        </p:nvGrpSpPr>
        <p:grpSpPr>
          <a:xfrm>
            <a:off x="342899" y="1134837"/>
            <a:ext cx="8474526" cy="2890586"/>
            <a:chOff x="12736" y="1262413"/>
            <a:chExt cx="9036890" cy="31089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F86F2E-717C-44FB-92BC-32BD690B8A31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12736" y="1262413"/>
              <a:ext cx="9021464" cy="31083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75000"/>
                </a:schemeClr>
              </a:solidFill>
            </a:ln>
            <a:effectLst>
              <a:outerShdw blurRad="1270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268" tIns="46633" rIns="93268" bIns="46633" rtlCol="0" anchor="ctr">
              <a:noAutofit/>
            </a:bodyPr>
            <a:lstStyle/>
            <a:p>
              <a:pPr algn="ctr" defTabSz="914400"/>
              <a:r>
                <a:rPr lang="en-US" sz="1200" dirty="0">
                  <a:solidFill>
                    <a:schemeClr val="bg1"/>
                  </a:solidFill>
                </a:rPr>
                <a:t>z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591219-8A9B-4E07-A627-DC416444584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98" y="1262413"/>
              <a:ext cx="9025128" cy="310896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20CC6B8-883B-4E69-822E-1563B2EB7EAA}"/>
              </a:ext>
            </a:extLst>
          </p:cNvPr>
          <p:cNvSpPr/>
          <p:nvPr/>
        </p:nvSpPr>
        <p:spPr>
          <a:xfrm>
            <a:off x="137160" y="4559311"/>
            <a:ext cx="8878253" cy="1739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marL="2798763" indent="-2857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4" name="Callout: Right Arrow 23">
            <a:extLst>
              <a:ext uri="{FF2B5EF4-FFF2-40B4-BE49-F238E27FC236}">
                <a16:creationId xmlns:a16="http://schemas.microsoft.com/office/drawing/2014/main" id="{8080C92E-3DD6-4212-BC8D-FB8EFDF9C85F}"/>
              </a:ext>
            </a:extLst>
          </p:cNvPr>
          <p:cNvSpPr/>
          <p:nvPr/>
        </p:nvSpPr>
        <p:spPr>
          <a:xfrm>
            <a:off x="104044" y="4545384"/>
            <a:ext cx="2410556" cy="1739673"/>
          </a:xfrm>
          <a:prstGeom prst="rightArrowCallout">
            <a:avLst>
              <a:gd name="adj1" fmla="val 39996"/>
              <a:gd name="adj2" fmla="val 19998"/>
              <a:gd name="adj3" fmla="val 24503"/>
              <a:gd name="adj4" fmla="val 81678"/>
            </a:avLst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289DF2-E56A-44D9-8C13-EEE8DE3DF025}"/>
              </a:ext>
            </a:extLst>
          </p:cNvPr>
          <p:cNvSpPr txBox="1"/>
          <p:nvPr/>
        </p:nvSpPr>
        <p:spPr>
          <a:xfrm>
            <a:off x="2936865" y="5015654"/>
            <a:ext cx="526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Improving inbound service directly affects our customers’ experience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AD3C4298-963D-418E-8385-1CE611AD8A45}"/>
              </a:ext>
            </a:extLst>
          </p:cNvPr>
          <p:cNvSpPr txBox="1"/>
          <p:nvPr/>
        </p:nvSpPr>
        <p:spPr>
          <a:xfrm>
            <a:off x="-2833007" y="4613737"/>
            <a:ext cx="470417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 defTabSz="914377" fontAlgn="auto" hangingPunct="0">
              <a:spcBef>
                <a:spcPts val="400"/>
              </a:spcBef>
              <a:spcAft>
                <a:spcPts val="0"/>
              </a:spcAft>
              <a:defRPr sz="4000">
                <a:solidFill>
                  <a:srgbClr val="FFFFFF"/>
                </a:solidFill>
              </a:defRPr>
            </a:pPr>
            <a:r>
              <a:rPr sz="2000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Our </a:t>
            </a:r>
            <a:r>
              <a:rPr sz="2000" b="1" kern="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VISION</a:t>
            </a:r>
          </a:p>
        </p:txBody>
      </p:sp>
      <p:sp>
        <p:nvSpPr>
          <p:cNvPr id="33" name="Straight Connector 5">
            <a:extLst>
              <a:ext uri="{FF2B5EF4-FFF2-40B4-BE49-F238E27FC236}">
                <a16:creationId xmlns:a16="http://schemas.microsoft.com/office/drawing/2014/main" id="{C322F7F5-8B40-49E1-993F-C3294E06A88C}"/>
              </a:ext>
            </a:extLst>
          </p:cNvPr>
          <p:cNvSpPr/>
          <p:nvPr/>
        </p:nvSpPr>
        <p:spPr>
          <a:xfrm flipH="1" flipV="1">
            <a:off x="179617" y="5045528"/>
            <a:ext cx="1804304" cy="0"/>
          </a:xfrm>
          <a:prstGeom prst="line">
            <a:avLst/>
          </a:prstGeom>
          <a:ln w="63500">
            <a:solidFill>
              <a:schemeClr val="bg1"/>
            </a:solidFill>
            <a:miter/>
          </a:ln>
        </p:spPr>
        <p:txBody>
          <a:bodyPr lIns="60959" rIns="60959"/>
          <a:lstStyle/>
          <a:p>
            <a:pPr algn="l" defTabSz="914353" fontAlgn="auto" hangingPunct="0">
              <a:spcBef>
                <a:spcPts val="0"/>
              </a:spcBef>
              <a:spcAft>
                <a:spcPts val="0"/>
              </a:spcAft>
            </a:pPr>
            <a:endParaRPr sz="1733" kern="0" dirty="0">
              <a:solidFill>
                <a:srgbClr val="0076B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8508358-9288-4A42-996E-889DF64D760A}"/>
              </a:ext>
            </a:extLst>
          </p:cNvPr>
          <p:cNvSpPr txBox="1"/>
          <p:nvPr/>
        </p:nvSpPr>
        <p:spPr>
          <a:xfrm>
            <a:off x="137160" y="5231098"/>
            <a:ext cx="184676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685800">
              <a:spcBef>
                <a:spcPts val="3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 algn="ctr" fontAlgn="auto" hangingPunct="0">
              <a:spcAft>
                <a:spcPts val="0"/>
              </a:spcAft>
            </a:pPr>
            <a:r>
              <a:rPr sz="1400" kern="0" dirty="0">
                <a:latin typeface="Verdana"/>
                <a:ea typeface="Verdana"/>
                <a:cs typeface="Verdana"/>
                <a:sym typeface="Verdana"/>
              </a:rPr>
              <a:t>To be our customers’ most valued and trusted business partner</a:t>
            </a:r>
          </a:p>
        </p:txBody>
      </p:sp>
    </p:spTree>
    <p:extLst>
      <p:ext uri="{BB962C8B-B14F-4D97-AF65-F5344CB8AC3E}">
        <p14:creationId xmlns:p14="http://schemas.microsoft.com/office/powerpoint/2010/main" val="1139504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WLZg0UStCIJAUuICmO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iaeOr4QkeikQTR4PP8H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g8fvKOSgWRhccMJMqX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rDcJVGaki_pKraLToB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 name="11_CF_XSY082">
  <a:themeElements>
    <a:clrScheme name="Current">
      <a:dk1>
        <a:srgbClr val="000000"/>
      </a:dk1>
      <a:lt1>
        <a:srgbClr val="FFFFFF"/>
      </a:lt1>
      <a:dk2>
        <a:srgbClr val="126FBD"/>
      </a:dk2>
      <a:lt2>
        <a:srgbClr val="EAEAEA"/>
      </a:lt2>
      <a:accent1>
        <a:srgbClr val="CCCCCC"/>
      </a:accent1>
      <a:accent2>
        <a:srgbClr val="70B740"/>
      </a:accent2>
      <a:accent3>
        <a:srgbClr val="0082C8"/>
      </a:accent3>
      <a:accent4>
        <a:srgbClr val="004C7E"/>
      </a:accent4>
      <a:accent5>
        <a:srgbClr val="FF6600"/>
      </a:accent5>
      <a:accent6>
        <a:srgbClr val="808080"/>
      </a:accent6>
      <a:hlink>
        <a:srgbClr val="0082C8"/>
      </a:hlink>
      <a:folHlink>
        <a:srgbClr val="004C7E"/>
      </a:folHlink>
    </a:clrScheme>
    <a:fontScheme name="Custom 59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126FBD"/>
        </a:dk2>
        <a:lt2>
          <a:srgbClr val="EAEAEA"/>
        </a:lt2>
        <a:accent1>
          <a:srgbClr val="CCCCCC"/>
        </a:accent1>
        <a:accent2>
          <a:srgbClr val="70B740"/>
        </a:accent2>
        <a:accent3>
          <a:srgbClr val="0082C8"/>
        </a:accent3>
        <a:accent4>
          <a:srgbClr val="004C7E"/>
        </a:accent4>
        <a:accent5>
          <a:srgbClr val="FF6600"/>
        </a:accent5>
        <a:accent6>
          <a:srgbClr val="808080"/>
        </a:accent6>
        <a:hlink>
          <a:srgbClr val="0082C8"/>
        </a:hlink>
        <a:folHlink>
          <a:srgbClr val="004C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F_XSY082.potx" id="{191BB0B6-7508-46AF-AD4C-6D627AF8AEB5}" vid="{6639F308-F196-4A0B-887D-32F7338E98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E94BE935D2443A7BBAC6AE770E58F" ma:contentTypeVersion="8" ma:contentTypeDescription="Create a new document." ma:contentTypeScope="" ma:versionID="da313b47bd15dec54694c0a60b405873">
  <xsd:schema xmlns:xsd="http://www.w3.org/2001/XMLSchema" xmlns:xs="http://www.w3.org/2001/XMLSchema" xmlns:p="http://schemas.microsoft.com/office/2006/metadata/properties" xmlns:ns2="26b13c4f-a165-4b3c-8192-b57977780a21" xmlns:ns3="5050ce75-aed8-457a-af48-2dcb752a2620" targetNamespace="http://schemas.microsoft.com/office/2006/metadata/properties" ma:root="true" ma:fieldsID="8d0e4dc3d0886ca81cc625e0ce4bffef" ns2:_="" ns3:_="">
    <xsd:import namespace="26b13c4f-a165-4b3c-8192-b57977780a21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13c4f-a165-4b3c-8192-b57977780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A53B2A-D842-483E-855D-0F58E96291B3}"/>
</file>

<file path=customXml/itemProps2.xml><?xml version="1.0" encoding="utf-8"?>
<ds:datastoreItem xmlns:ds="http://schemas.openxmlformats.org/officeDocument/2006/customXml" ds:itemID="{A7C2BEE5-0D11-4D6C-8EDC-CAF51EC775C3}"/>
</file>

<file path=customXml/itemProps3.xml><?xml version="1.0" encoding="utf-8"?>
<ds:datastoreItem xmlns:ds="http://schemas.openxmlformats.org/officeDocument/2006/customXml" ds:itemID="{EC1D9F67-EDC0-4CB4-977D-92CA0E2ED85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15485</TotalTime>
  <Words>116</Words>
  <Application>Microsoft Office PowerPoint</Application>
  <PresentationFormat>On-screen Show (4:3)</PresentationFormat>
  <Paragraphs>21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ＭＳ Ｐゴシック</vt:lpstr>
      <vt:lpstr>Arial</vt:lpstr>
      <vt:lpstr>Calibri</vt:lpstr>
      <vt:lpstr>Verdana</vt:lpstr>
      <vt:lpstr>Wingdings</vt:lpstr>
      <vt:lpstr>11_CF_XSY082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why a visibility tool?</vt:lpstr>
      <vt:lpstr>Benefits of improved service span the organization</vt:lpstr>
      <vt:lpstr>Why is this important and what value will be gained?</vt:lpstr>
      <vt:lpstr>Sysco’s Visibility Journey</vt:lpstr>
    </vt:vector>
  </TitlesOfParts>
  <Company>Sysco Foods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McCracken, Katie 000</dc:creator>
  <cp:lastModifiedBy>Finnegan, Terry 000</cp:lastModifiedBy>
  <cp:revision>319</cp:revision>
  <cp:lastPrinted>2018-12-07T19:57:10Z</cp:lastPrinted>
  <dcterms:created xsi:type="dcterms:W3CDTF">2018-10-15T14:50:21Z</dcterms:created>
  <dcterms:modified xsi:type="dcterms:W3CDTF">2019-01-21T21:23:50Z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0x010100CC4E94BE935D2443A7BBAC6AE770E58F</vt:lpwstr>
  </property>
</Properties>
</file>